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60" r:id="rId4"/>
    <p:sldId id="261" r:id="rId5"/>
    <p:sldId id="262" r:id="rId6"/>
    <p:sldId id="265" r:id="rId7"/>
    <p:sldId id="287" r:id="rId8"/>
    <p:sldId id="271" r:id="rId9"/>
    <p:sldId id="280" r:id="rId10"/>
    <p:sldId id="259" r:id="rId11"/>
    <p:sldId id="294" r:id="rId12"/>
    <p:sldId id="263" r:id="rId13"/>
    <p:sldId id="266" r:id="rId14"/>
    <p:sldId id="270" r:id="rId15"/>
    <p:sldId id="286" r:id="rId16"/>
    <p:sldId id="264" r:id="rId17"/>
    <p:sldId id="268" r:id="rId18"/>
    <p:sldId id="269" r:id="rId19"/>
    <p:sldId id="272" r:id="rId20"/>
    <p:sldId id="282" r:id="rId21"/>
    <p:sldId id="283" r:id="rId22"/>
    <p:sldId id="284" r:id="rId23"/>
    <p:sldId id="296" r:id="rId24"/>
    <p:sldId id="297" r:id="rId25"/>
    <p:sldId id="299" r:id="rId26"/>
    <p:sldId id="295" r:id="rId27"/>
    <p:sldId id="273" r:id="rId28"/>
    <p:sldId id="274" r:id="rId29"/>
    <p:sldId id="275" r:id="rId30"/>
    <p:sldId id="276" r:id="rId31"/>
    <p:sldId id="277" r:id="rId32"/>
    <p:sldId id="278" r:id="rId33"/>
    <p:sldId id="290" r:id="rId34"/>
    <p:sldId id="291" r:id="rId35"/>
    <p:sldId id="279" r:id="rId36"/>
    <p:sldId id="298" r:id="rId37"/>
    <p:sldId id="293" r:id="rId38"/>
    <p:sldId id="28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898FA-AA68-4441-A042-71CFDF764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736EF-E96C-4956-9E1A-21D7F2BC4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768F6-F8D2-48B5-9EE7-967AFF9A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CB6C9-1258-4755-89A9-65D6D0B0C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F438C-B763-473F-AB18-853AE5D66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1375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E66F-06B2-455B-B561-08552AFA2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C527C8-ED25-4C0F-AF3E-8F42BDB02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07F63-3312-4F19-82BD-D9448AE7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82381-C073-48B0-B8C8-25C7444B8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8066C-40B1-45E2-83ED-48980729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649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69B4EB-B0FD-40FB-ABEB-D8E95EB4F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4D106-C999-48CE-9A51-6A0586D42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43A08-7DF1-41C1-B5FD-6BFEAAFC4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2606D-7B3F-4F71-B39A-D2639891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B51C1-91CE-49FB-A15E-03E06C8C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719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B261-09C5-4FBC-BB4F-736A4B433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A8FA9-7773-438C-8964-AB2F7F7AF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DCFA3-988A-4898-B15F-7709344C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624FD-CA2C-43E0-A92B-2317422E2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C1C25-C199-4B92-8520-EE95D018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8364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A04FF-C293-4905-8077-9DA581144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020D0-933C-4D5E-AFF9-1334801A0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4F8CF-2F85-4029-939E-3BC4A556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0EEA2-36A0-437A-AC7E-5443CFFA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7B8F0-000D-483D-9A35-6C27C464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732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693A-6BDD-4909-908E-9824C53A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9C367-844F-4C0E-A5CB-884586DB4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ADCCFD-042C-406D-A6BA-876EC6971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8F452-29B9-44FE-B217-B7483D9D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AC46A-EBD0-4098-B44C-11FC3977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1A939-6EF1-4C4F-B867-BB5066F7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540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987A-E423-4B64-8349-FCCCACCE4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1DADF-5511-4FC3-85DA-B7EB01855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FD2E5-311C-4C90-9C0D-31E8046C4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96BEB-9DE9-4FDA-89A0-285153FE3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680BB9-2A72-41D7-9190-775FC98A95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A19C37-1B8A-4A04-828D-CA37EA691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14C90-D205-4654-81D8-E2198BFD6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1DDFC-CDAC-4FC7-8A08-BA643DD9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41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CCD5-59DE-47F9-9300-85F831DC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3F0E6-1E81-438E-B394-FE945057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C022F-B033-4207-BC7C-C084F0D8A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3E7C5-2A32-44E9-9BE3-7EAE2901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65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D550-63B5-400B-A75C-267385C1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4D71B2-6610-4C43-BCF7-CF06E21AA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94AFE-1A91-4BE0-9944-FEB6F02B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064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675C5-9567-404D-884D-323D41F42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B2715-28A6-498E-83CE-DC98355DB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5A948-7D36-40AF-9438-90AA5D5E2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C4448-7E48-42B8-A518-B3BC1BA7C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2572F-798D-4E3B-96F0-1173D225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9B115-F391-446B-8D6B-7FAF94515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920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F236-1EF2-4DD8-82BA-691FFF12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5646A-FE1D-412F-AC5C-3CB2B47DA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FB3F4-9442-480D-B614-48F45C2DB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6AE94-2948-455F-9FCE-798A36BA3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A668D-0629-4EED-86ED-247180998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2E486-4793-4431-AE5A-EC16DE21B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1476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D82304-DCCE-4DF0-B2E3-866B0917D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7B632-947C-4B95-AC12-07CBDFE59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02F68-AA77-4176-9F49-7D3FB48D0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BD23D-164A-48DF-8BB9-34C5E28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52BA4-36DC-4BE2-84E0-C146324C7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588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Milky_Way_Galaxy_and_a_meteor.jp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emf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DAAB4-AC35-4DCE-B542-29F5BD57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5"/>
          <a:stretch/>
        </p:blipFill>
        <p:spPr>
          <a:xfrm>
            <a:off x="-610" y="-1"/>
            <a:ext cx="6423053" cy="6858001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698BF-115F-4E39-9580-554F8A04A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6938" y="2606703"/>
            <a:ext cx="4800261" cy="1644592"/>
          </a:xfrm>
        </p:spPr>
        <p:txBody>
          <a:bodyPr anchor="t">
            <a:normAutofit/>
          </a:bodyPr>
          <a:lstStyle/>
          <a:p>
            <a:r>
              <a:rPr lang="en-CA" sz="2800" dirty="0">
                <a:solidFill>
                  <a:srgbClr val="000000"/>
                </a:solidFill>
              </a:rPr>
              <a:t>Investigating Supermassive Black Holes and Their Variability Using Structure Functions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00A0EC9-37E1-444A-B750-B120513DE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594" y="6100521"/>
            <a:ext cx="1554941" cy="50172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385F89F-A092-4259-ACEC-30BC2EA1B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831" y="6068524"/>
            <a:ext cx="1554941" cy="57403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73E2C69-6DF7-4BAA-8A44-A7C9B59F68C7}"/>
              </a:ext>
            </a:extLst>
          </p:cNvPr>
          <p:cNvSpPr txBox="1"/>
          <p:nvPr/>
        </p:nvSpPr>
        <p:spPr>
          <a:xfrm>
            <a:off x="7532833" y="3789630"/>
            <a:ext cx="354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By Derek Blue</a:t>
            </a:r>
          </a:p>
          <a:p>
            <a:pPr algn="ctr"/>
            <a:r>
              <a:rPr lang="en-CA" sz="1200" dirty="0"/>
              <a:t>Co-Supervised by Dr. Tina Harriott and Dr. Luigi Gallo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B8797F-E268-452E-BEBC-2E79CB57C16E}"/>
              </a:ext>
            </a:extLst>
          </p:cNvPr>
          <p:cNvSpPr txBox="1"/>
          <p:nvPr/>
        </p:nvSpPr>
        <p:spPr>
          <a:xfrm>
            <a:off x="-915" y="6642556"/>
            <a:ext cx="3070071" cy="215444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chemeClr val="bg1"/>
                </a:solidFill>
              </a:rPr>
              <a:t>Image Credit: </a:t>
            </a:r>
            <a:r>
              <a:rPr lang="es-ES" sz="800" dirty="0">
                <a:solidFill>
                  <a:schemeClr val="bg1"/>
                </a:solidFill>
              </a:rPr>
              <a:t>http://hubblesite.org/image/968/news_release/2000-20</a:t>
            </a:r>
            <a:endParaRPr lang="en-CA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315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95CA75-BBAD-419D-B3C7-02315C5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Kerr Solution</a:t>
            </a:r>
            <a:endParaRPr lang="en-CA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60ECC-DDD8-40FD-AFD5-7BB4F8881E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>
                <a:norm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Rotating axially symmetric black hole solution</a:t>
                </a:r>
              </a:p>
              <a:p>
                <a:r>
                  <a:rPr lang="en-US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Ring singularity instead of a point singularity when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 has two event horizons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±</m:t>
                        </m:r>
                      </m:sub>
                    </m:sSub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 has two surfaces of infinite redshift inside which all particles and photons must rotate with the black hole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±</m:t>
                        </m:r>
                      </m:sub>
                    </m:sSub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rad>
                  </m:oMath>
                </a14:m>
                <a:endParaRPr lang="en-US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60ECC-DDD8-40FD-AFD5-7BB4F8881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2"/>
                <a:stretch>
                  <a:fillRect l="-726" t="-1250" r="-25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7FA48FEF-DDED-4FDF-8E22-CCF826B7E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261295"/>
            <a:ext cx="6250769" cy="417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34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5CF1F-0A9E-4E1D-89C9-4F1BA7A7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Kerr Solution Structure</a:t>
            </a:r>
          </a:p>
        </p:txBody>
      </p:sp>
      <p:pic>
        <p:nvPicPr>
          <p:cNvPr id="7" name="Content Placeholder 3" descr="005.jpg">
            <a:extLst>
              <a:ext uri="{FF2B5EF4-FFF2-40B4-BE49-F238E27FC236}">
                <a16:creationId xmlns:a16="http://schemas.microsoft.com/office/drawing/2014/main" id="{C0909A36-6AAB-41D0-BA76-F455BDBD28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6958" t="20357" r="34645" b="50380"/>
          <a:stretch/>
        </p:blipFill>
        <p:spPr>
          <a:xfrm rot="16200000">
            <a:off x="1020365" y="41818"/>
            <a:ext cx="2585772" cy="366273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004.jpg">
            <a:extLst>
              <a:ext uri="{FF2B5EF4-FFF2-40B4-BE49-F238E27FC236}">
                <a16:creationId xmlns:a16="http://schemas.microsoft.com/office/drawing/2014/main" id="{758B0703-6411-4C7A-B612-2E9CE60332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814" t="8634" r="59872" b="49931"/>
          <a:stretch/>
        </p:blipFill>
        <p:spPr>
          <a:xfrm rot="16200000">
            <a:off x="1209906" y="3152962"/>
            <a:ext cx="2206689" cy="3662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9413AE-879B-494D-B65B-2681C847E711}"/>
              </a:ext>
            </a:extLst>
          </p:cNvPr>
          <p:cNvSpPr txBox="1"/>
          <p:nvPr/>
        </p:nvSpPr>
        <p:spPr>
          <a:xfrm>
            <a:off x="5297762" y="2799889"/>
            <a:ext cx="5747187" cy="2987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The region between the surfaces of infinite redshift and the event horizon is called the ergosphere where particles and photons must rotate with the black hole.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424DAE-43E8-4ED0-B086-3ACC5A477012}"/>
              </a:ext>
            </a:extLst>
          </p:cNvPr>
          <p:cNvSpPr txBox="1"/>
          <p:nvPr/>
        </p:nvSpPr>
        <p:spPr>
          <a:xfrm>
            <a:off x="1233045" y="3166070"/>
            <a:ext cx="194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d’Inverno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(1993)</a:t>
            </a:r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08B14B-5E0E-40BE-B3D3-60835D0EDF10}"/>
              </a:ext>
            </a:extLst>
          </p:cNvPr>
          <p:cNvSpPr txBox="1"/>
          <p:nvPr/>
        </p:nvSpPr>
        <p:spPr>
          <a:xfrm>
            <a:off x="1230908" y="6087672"/>
            <a:ext cx="2457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d’Inverno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(1993)</a:t>
            </a:r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82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C2093DE9-5133-48F3-BC8B-7B54B939BA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r="15095" b="2"/>
          <a:stretch/>
        </p:blipFill>
        <p:spPr>
          <a:xfrm>
            <a:off x="5867399" y="10"/>
            <a:ext cx="6324601" cy="68579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475D9B69-CA12-4F50-8ED1-B3F58A9CCCDC}"/>
              </a:ext>
            </a:extLst>
          </p:cNvPr>
          <p:cNvSpPr txBox="1">
            <a:spLocks/>
          </p:cNvSpPr>
          <p:nvPr/>
        </p:nvSpPr>
        <p:spPr>
          <a:xfrm>
            <a:off x="804998" y="798445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</a:rPr>
              <a:t>Active Galaxies</a:t>
            </a:r>
          </a:p>
        </p:txBody>
      </p:sp>
      <p:sp>
        <p:nvSpPr>
          <p:cNvPr id="30" name="Content Placeholder 28">
            <a:extLst>
              <a:ext uri="{FF2B5EF4-FFF2-40B4-BE49-F238E27FC236}">
                <a16:creationId xmlns:a16="http://schemas.microsoft.com/office/drawing/2014/main" id="{608158E8-6AC3-4F18-B088-2007435E5C28}"/>
              </a:ext>
            </a:extLst>
          </p:cNvPr>
          <p:cNvSpPr txBox="1">
            <a:spLocks/>
          </p:cNvSpPr>
          <p:nvPr/>
        </p:nvSpPr>
        <p:spPr>
          <a:xfrm>
            <a:off x="853414" y="2270725"/>
            <a:ext cx="4706803" cy="378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</a:rPr>
              <a:t>Extremely bright centers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Hosts to supermassive black holes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Central black hole actively accreting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Highly variable spectra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Central engines called Active Galactic Nuclei (AGN)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13D2D-6E44-4C63-B5A0-7E49C205D1C1}"/>
              </a:ext>
            </a:extLst>
          </p:cNvPr>
          <p:cNvSpPr txBox="1"/>
          <p:nvPr/>
        </p:nvSpPr>
        <p:spPr>
          <a:xfrm>
            <a:off x="8902317" y="0"/>
            <a:ext cx="328968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https://www.britannica.com/science/black-hole/media/67925/196036</a:t>
            </a:r>
          </a:p>
        </p:txBody>
      </p:sp>
    </p:spTree>
    <p:extLst>
      <p:ext uri="{BB962C8B-B14F-4D97-AF65-F5344CB8AC3E}">
        <p14:creationId xmlns:p14="http://schemas.microsoft.com/office/powerpoint/2010/main" val="3411187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7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12ABBC-A0CC-485B-B61F-508576F0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How we see AGN</a:t>
            </a:r>
          </a:p>
        </p:txBody>
      </p:sp>
      <p:sp>
        <p:nvSpPr>
          <p:cNvPr id="2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430EC-6465-44C3-9EA9-C64CCACF9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65BFE-56C8-4F84-B2FD-971ECB9E7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Accretion disc heats matter to the point it emits UV light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Clouds of electrons stripped from the accretion disc form above and below called the corona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UV light entering the corona is up scattered to X-ray and gamma ray through Compton scattering process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742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4E234-CC36-407B-80B6-D7E1AD04F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AGN Emission Spectra</a:t>
            </a:r>
          </a:p>
        </p:txBody>
      </p:sp>
      <p:sp>
        <p:nvSpPr>
          <p:cNvPr id="14" name="Content Placeholder 28">
            <a:extLst>
              <a:ext uri="{FF2B5EF4-FFF2-40B4-BE49-F238E27FC236}">
                <a16:creationId xmlns:a16="http://schemas.microsoft.com/office/drawing/2014/main" id="{AE419C77-BA46-4045-B869-FCCDB5955C79}"/>
              </a:ext>
            </a:extLst>
          </p:cNvPr>
          <p:cNvSpPr txBox="1">
            <a:spLocks/>
          </p:cNvSpPr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000">
                <a:solidFill>
                  <a:schemeClr val="bg1"/>
                </a:solidFill>
              </a:rPr>
              <a:t>Relatively flat spectra</a:t>
            </a:r>
          </a:p>
          <a:p>
            <a:pPr marL="285750"/>
            <a:r>
              <a:rPr lang="en-US" sz="2000">
                <a:solidFill>
                  <a:schemeClr val="bg1"/>
                </a:solidFill>
              </a:rPr>
              <a:t>Telescopes record individual photon energy</a:t>
            </a:r>
          </a:p>
          <a:p>
            <a:pPr marL="285750"/>
            <a:r>
              <a:rPr lang="en-US" sz="2000">
                <a:solidFill>
                  <a:schemeClr val="bg1"/>
                </a:solidFill>
              </a:rPr>
              <a:t>Photon counts sorted by energy level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59ED18-7A70-47EB-B65A-91DCB8C4B0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" r="242" b="-2"/>
          <a:stretch/>
        </p:blipFill>
        <p:spPr>
          <a:xfrm>
            <a:off x="5297763" y="837105"/>
            <a:ext cx="6250769" cy="5022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15AA72-9B67-4C0F-8D03-8AC1AB060C45}"/>
              </a:ext>
            </a:extLst>
          </p:cNvPr>
          <p:cNvSpPr txBox="1"/>
          <p:nvPr/>
        </p:nvSpPr>
        <p:spPr>
          <a:xfrm>
            <a:off x="9007566" y="6657945"/>
            <a:ext cx="37087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700" dirty="0"/>
              <a:t>Image Credit: https://ned.ipac.Caltech.edu/level5/Sept04/Koratkar/Koratkar1.html</a:t>
            </a:r>
          </a:p>
        </p:txBody>
      </p:sp>
    </p:spTree>
    <p:extLst>
      <p:ext uri="{BB962C8B-B14F-4D97-AF65-F5344CB8AC3E}">
        <p14:creationId xmlns:p14="http://schemas.microsoft.com/office/powerpoint/2010/main" val="2976385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E9B54-024B-424F-B7F1-8A7B46F52D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2" r="-3" b="37542"/>
          <a:stretch/>
        </p:blipFill>
        <p:spPr>
          <a:xfrm>
            <a:off x="5926240" y="10"/>
            <a:ext cx="6265758" cy="2285990"/>
          </a:xfrm>
          <a:custGeom>
            <a:avLst/>
            <a:gdLst>
              <a:gd name="connsiteX0" fmla="*/ 0 w 6265758"/>
              <a:gd name="connsiteY0" fmla="*/ 0 h 2286000"/>
              <a:gd name="connsiteX1" fmla="*/ 6265758 w 6265758"/>
              <a:gd name="connsiteY1" fmla="*/ 0 h 2286000"/>
              <a:gd name="connsiteX2" fmla="*/ 6265758 w 6265758"/>
              <a:gd name="connsiteY2" fmla="*/ 2286000 h 2286000"/>
              <a:gd name="connsiteX3" fmla="*/ 1062168 w 6265758"/>
              <a:gd name="connsiteY3" fmla="*/ 2286000 h 2286000"/>
              <a:gd name="connsiteX4" fmla="*/ 790683 w 6265758"/>
              <a:gd name="connsiteY4" fmla="*/ 1700078 h 2286000"/>
              <a:gd name="connsiteX5" fmla="*/ 787725 w 6265758"/>
              <a:gd name="connsiteY5" fmla="*/ 1700078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FFC57-C2D1-40EF-8B69-54DAA855F2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1" b="28427"/>
          <a:stretch/>
        </p:blipFill>
        <p:spPr>
          <a:xfrm>
            <a:off x="6988408" y="2286000"/>
            <a:ext cx="5203590" cy="2286000"/>
          </a:xfrm>
          <a:custGeom>
            <a:avLst/>
            <a:gdLst>
              <a:gd name="connsiteX0" fmla="*/ 0 w 5203590"/>
              <a:gd name="connsiteY0" fmla="*/ 0 h 2286000"/>
              <a:gd name="connsiteX1" fmla="*/ 5203590 w 5203590"/>
              <a:gd name="connsiteY1" fmla="*/ 0 h 2286000"/>
              <a:gd name="connsiteX2" fmla="*/ 5203590 w 5203590"/>
              <a:gd name="connsiteY2" fmla="*/ 2286000 h 2286000"/>
              <a:gd name="connsiteX3" fmla="*/ 1059212 w 5203590"/>
              <a:gd name="connsiteY3" fmla="*/ 2286000 h 2286000"/>
              <a:gd name="connsiteX4" fmla="*/ 925708 w 5203590"/>
              <a:gd name="connsiteY4" fmla="*/ 1997870 h 2286000"/>
              <a:gd name="connsiteX5" fmla="*/ 925707 w 5203590"/>
              <a:gd name="connsiteY5" fmla="*/ 199787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620426-EE25-4CCA-A1EA-3CC44B6BC5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5" b="17326"/>
          <a:stretch/>
        </p:blipFill>
        <p:spPr>
          <a:xfrm>
            <a:off x="8047618" y="4572000"/>
            <a:ext cx="4144382" cy="2286000"/>
          </a:xfrm>
          <a:custGeom>
            <a:avLst/>
            <a:gdLst>
              <a:gd name="connsiteX0" fmla="*/ 0 w 4144382"/>
              <a:gd name="connsiteY0" fmla="*/ 0 h 2286000"/>
              <a:gd name="connsiteX1" fmla="*/ 4144382 w 4144382"/>
              <a:gd name="connsiteY1" fmla="*/ 0 h 2286000"/>
              <a:gd name="connsiteX2" fmla="*/ 4144382 w 4144382"/>
              <a:gd name="connsiteY2" fmla="*/ 2286000 h 2286000"/>
              <a:gd name="connsiteX3" fmla="*/ 1054581 w 4144382"/>
              <a:gd name="connsiteY3" fmla="*/ 2286000 h 2286000"/>
              <a:gd name="connsiteX4" fmla="*/ 1054581 w 4144382"/>
              <a:gd name="connsiteY4" fmla="*/ 2285999 h 2286000"/>
              <a:gd name="connsiteX5" fmla="*/ 1059211 w 4144382"/>
              <a:gd name="connsiteY5" fmla="*/ 228599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</p:spPr>
      </p:pic>
      <p:sp>
        <p:nvSpPr>
          <p:cNvPr id="25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CF197-7DBE-4A35-9CEA-34659ACF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461" y="1564870"/>
            <a:ext cx="508804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Types of AGN</a:t>
            </a:r>
          </a:p>
        </p:txBody>
      </p:sp>
      <p:sp>
        <p:nvSpPr>
          <p:cNvPr id="8" name="Content Placeholder 28">
            <a:extLst>
              <a:ext uri="{FF2B5EF4-FFF2-40B4-BE49-F238E27FC236}">
                <a16:creationId xmlns:a16="http://schemas.microsoft.com/office/drawing/2014/main" id="{B816C4AB-4632-468E-A267-1EB50334E0E4}"/>
              </a:ext>
            </a:extLst>
          </p:cNvPr>
          <p:cNvSpPr txBox="1">
            <a:spLocks/>
          </p:cNvSpPr>
          <p:nvPr/>
        </p:nvSpPr>
        <p:spPr>
          <a:xfrm>
            <a:off x="1558461" y="3220994"/>
            <a:ext cx="5707565" cy="415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</a:rPr>
              <a:t>Blazars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Quasars</a:t>
            </a:r>
          </a:p>
          <a:p>
            <a:r>
              <a:rPr lang="en-US" sz="2000" dirty="0" err="1">
                <a:solidFill>
                  <a:srgbClr val="000000"/>
                </a:solidFill>
              </a:rPr>
              <a:t>Seyfert</a:t>
            </a:r>
            <a:r>
              <a:rPr lang="en-US" sz="2000" dirty="0">
                <a:solidFill>
                  <a:srgbClr val="000000"/>
                </a:solidFill>
              </a:rPr>
              <a:t> Galaxies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Seyfert</a:t>
            </a:r>
            <a:r>
              <a:rPr lang="en-US" sz="2000" dirty="0">
                <a:solidFill>
                  <a:srgbClr val="000000"/>
                </a:solidFill>
              </a:rPr>
              <a:t> 1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Seyfert</a:t>
            </a:r>
            <a:r>
              <a:rPr lang="en-US" sz="2000" dirty="0">
                <a:solidFill>
                  <a:srgbClr val="000000"/>
                </a:solidFill>
              </a:rPr>
              <a:t>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88AD00-100A-4CA3-A633-B536276674B0}"/>
              </a:ext>
            </a:extLst>
          </p:cNvPr>
          <p:cNvSpPr txBox="1"/>
          <p:nvPr/>
        </p:nvSpPr>
        <p:spPr>
          <a:xfrm rot="3850486">
            <a:off x="5646236" y="1257614"/>
            <a:ext cx="239032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Seyfert</a:t>
            </a:r>
            <a:r>
              <a:rPr lang="en-US" dirty="0"/>
              <a:t> Galaxy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4CCF9D-2AB5-46F8-BE3B-284A952EB08F}"/>
              </a:ext>
            </a:extLst>
          </p:cNvPr>
          <p:cNvSpPr txBox="1"/>
          <p:nvPr/>
        </p:nvSpPr>
        <p:spPr>
          <a:xfrm rot="3850486">
            <a:off x="6705446" y="3568546"/>
            <a:ext cx="239032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Quiescent Galaxy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AED0E1-CC1F-4A6D-A686-508821DA3C3E}"/>
              </a:ext>
            </a:extLst>
          </p:cNvPr>
          <p:cNvSpPr txBox="1"/>
          <p:nvPr/>
        </p:nvSpPr>
        <p:spPr>
          <a:xfrm rot="3850486">
            <a:off x="7979150" y="6271437"/>
            <a:ext cx="239032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Quasar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A5EA72-050C-445B-8C71-967DFEF59B19}"/>
              </a:ext>
            </a:extLst>
          </p:cNvPr>
          <p:cNvSpPr txBox="1"/>
          <p:nvPr/>
        </p:nvSpPr>
        <p:spPr>
          <a:xfrm>
            <a:off x="9412070" y="0"/>
            <a:ext cx="277992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Credits: </a:t>
            </a:r>
            <a:r>
              <a:rPr lang="es-ES" sz="700" dirty="0">
                <a:solidFill>
                  <a:srgbClr val="FFFFFF"/>
                </a:solidFill>
              </a:rPr>
              <a:t>ESA/Hubble &amp; NASA - https://www.spacetelescope.org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203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9D93B-CDCF-480D-99AA-3E5EFED917B1}"/>
              </a:ext>
            </a:extLst>
          </p:cNvPr>
          <p:cNvSpPr txBox="1">
            <a:spLocks/>
          </p:cNvSpPr>
          <p:nvPr/>
        </p:nvSpPr>
        <p:spPr>
          <a:xfrm>
            <a:off x="643467" y="643467"/>
            <a:ext cx="3363974" cy="15973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Unified Model</a:t>
            </a:r>
          </a:p>
        </p:txBody>
      </p:sp>
      <p:sp>
        <p:nvSpPr>
          <p:cNvPr id="21" name="Content Placeholder 28">
            <a:extLst>
              <a:ext uri="{FF2B5EF4-FFF2-40B4-BE49-F238E27FC236}">
                <a16:creationId xmlns:a16="http://schemas.microsoft.com/office/drawing/2014/main" id="{CB2142D7-7ED4-4398-A079-ED87D71FA19C}"/>
              </a:ext>
            </a:extLst>
          </p:cNvPr>
          <p:cNvSpPr txBox="1">
            <a:spLocks/>
          </p:cNvSpPr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AGN brightness attributed to accretion</a:t>
            </a:r>
          </a:p>
          <a:p>
            <a:r>
              <a:rPr lang="en-US" sz="2000">
                <a:solidFill>
                  <a:schemeClr val="bg1"/>
                </a:solidFill>
              </a:rPr>
              <a:t>Viewing angle affects spectral energy distribution</a:t>
            </a:r>
          </a:p>
          <a:p>
            <a:r>
              <a:rPr lang="en-US" sz="2000">
                <a:solidFill>
                  <a:schemeClr val="bg1"/>
                </a:solidFill>
              </a:rPr>
              <a:t>Type of AGN determined by viewing angle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2139D-5E5E-481E-9903-40268DF80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926394"/>
            <a:ext cx="6250769" cy="4844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CE380E-AF3C-4D79-80D5-9248342D00AB}"/>
              </a:ext>
            </a:extLst>
          </p:cNvPr>
          <p:cNvSpPr txBox="1"/>
          <p:nvPr/>
        </p:nvSpPr>
        <p:spPr>
          <a:xfrm>
            <a:off x="9416446" y="6657945"/>
            <a:ext cx="27755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/>
              <a:t>Image Credit: https://fermi.gsfc.nasa.gov/science/eteu/agn/figure1.jpg</a:t>
            </a:r>
          </a:p>
        </p:txBody>
      </p:sp>
    </p:spTree>
    <p:extLst>
      <p:ext uri="{BB962C8B-B14F-4D97-AF65-F5344CB8AC3E}">
        <p14:creationId xmlns:p14="http://schemas.microsoft.com/office/powerpoint/2010/main" val="2762133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8F3252-34DB-4CC5-9218-0788061F7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7" r="18230" b="-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475D9B69-CA12-4F50-8ED1-B3F58A9CCCDC}"/>
              </a:ext>
            </a:extLst>
          </p:cNvPr>
          <p:cNvSpPr txBox="1">
            <a:spLocks/>
          </p:cNvSpPr>
          <p:nvPr/>
        </p:nvSpPr>
        <p:spPr>
          <a:xfrm>
            <a:off x="804998" y="1541395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How AGN are Observed</a:t>
            </a:r>
          </a:p>
        </p:txBody>
      </p:sp>
      <p:sp>
        <p:nvSpPr>
          <p:cNvPr id="30" name="Content Placeholder 28">
            <a:extLst>
              <a:ext uri="{FF2B5EF4-FFF2-40B4-BE49-F238E27FC236}">
                <a16:creationId xmlns:a16="http://schemas.microsoft.com/office/drawing/2014/main" id="{608158E8-6AC3-4F18-B088-2007435E5C28}"/>
              </a:ext>
            </a:extLst>
          </p:cNvPr>
          <p:cNvSpPr txBox="1">
            <a:spLocks/>
          </p:cNvSpPr>
          <p:nvPr/>
        </p:nvSpPr>
        <p:spPr>
          <a:xfrm>
            <a:off x="804997" y="2272143"/>
            <a:ext cx="4706803" cy="378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000" dirty="0">
                <a:solidFill>
                  <a:srgbClr val="000000"/>
                </a:solidFill>
              </a:rPr>
              <a:t>AGN are observed indirectly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The process of accretion causes large amounts of UV and X-ray emission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Satellite telescopes are used due to atmospheric absorption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8EE736-4B70-4B52-8BC5-536EDBB4BBBD}"/>
              </a:ext>
            </a:extLst>
          </p:cNvPr>
          <p:cNvSpPr txBox="1"/>
          <p:nvPr/>
        </p:nvSpPr>
        <p:spPr>
          <a:xfrm>
            <a:off x="8071960" y="0"/>
            <a:ext cx="412003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ESA https://www.esa.int/spaceinimages/Images/2000/11/XMM-Newton_artist_s_impression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089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0F6CDC51-8D27-4BF4-AB33-7D5905E8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3">
            <a:extLst>
              <a:ext uri="{FF2B5EF4-FFF2-40B4-BE49-F238E27FC236}">
                <a16:creationId xmlns:a16="http://schemas.microsoft.com/office/drawing/2014/main" id="{24FB90F3-DFB9-42D4-B851-120249962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477332-4C2B-4315-B914-59009CA8B120}"/>
              </a:ext>
            </a:extLst>
          </p:cNvPr>
          <p:cNvSpPr txBox="1">
            <a:spLocks/>
          </p:cNvSpPr>
          <p:nvPr/>
        </p:nvSpPr>
        <p:spPr>
          <a:xfrm>
            <a:off x="837419" y="1869755"/>
            <a:ext cx="5145024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000000"/>
                </a:solidFill>
              </a:rPr>
              <a:t>How AGN are Observed</a:t>
            </a:r>
          </a:p>
        </p:txBody>
      </p:sp>
      <p:sp>
        <p:nvSpPr>
          <p:cNvPr id="22" name="Freeform 60">
            <a:extLst>
              <a:ext uri="{FF2B5EF4-FFF2-40B4-BE49-F238E27FC236}">
                <a16:creationId xmlns:a16="http://schemas.microsoft.com/office/drawing/2014/main" id="{DF4CE22F-8463-44F2-BE50-65D9B503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8720" y="0"/>
            <a:ext cx="3762182" cy="2258435"/>
          </a:xfrm>
          <a:custGeom>
            <a:avLst/>
            <a:gdLst>
              <a:gd name="connsiteX0" fmla="*/ 39946 w 3960192"/>
              <a:gd name="connsiteY0" fmla="*/ 0 h 2377300"/>
              <a:gd name="connsiteX1" fmla="*/ 3920247 w 3960192"/>
              <a:gd name="connsiteY1" fmla="*/ 0 h 2377300"/>
              <a:gd name="connsiteX2" fmla="*/ 3949969 w 3960192"/>
              <a:gd name="connsiteY2" fmla="*/ 194751 h 2377300"/>
              <a:gd name="connsiteX3" fmla="*/ 3960192 w 3960192"/>
              <a:gd name="connsiteY3" fmla="*/ 397204 h 2377300"/>
              <a:gd name="connsiteX4" fmla="*/ 1980096 w 3960192"/>
              <a:gd name="connsiteY4" fmla="*/ 2377300 h 2377300"/>
              <a:gd name="connsiteX5" fmla="*/ 0 w 3960192"/>
              <a:gd name="connsiteY5" fmla="*/ 397204 h 2377300"/>
              <a:gd name="connsiteX6" fmla="*/ 10224 w 3960192"/>
              <a:gd name="connsiteY6" fmla="*/ 194751 h 237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377300">
                <a:moveTo>
                  <a:pt x="39946" y="0"/>
                </a:moveTo>
                <a:lnTo>
                  <a:pt x="3920247" y="0"/>
                </a:lnTo>
                <a:lnTo>
                  <a:pt x="3949969" y="194751"/>
                </a:lnTo>
                <a:cubicBezTo>
                  <a:pt x="3956729" y="261316"/>
                  <a:pt x="3960192" y="328856"/>
                  <a:pt x="3960192" y="397204"/>
                </a:cubicBezTo>
                <a:cubicBezTo>
                  <a:pt x="3960192" y="1490781"/>
                  <a:pt x="3073673" y="2377300"/>
                  <a:pt x="1980096" y="2377300"/>
                </a:cubicBezTo>
                <a:cubicBezTo>
                  <a:pt x="886519" y="2377300"/>
                  <a:pt x="0" y="1490781"/>
                  <a:pt x="0" y="397204"/>
                </a:cubicBezTo>
                <a:cubicBezTo>
                  <a:pt x="0" y="328856"/>
                  <a:pt x="3463" y="261316"/>
                  <a:pt x="10224" y="194751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8">
            <a:extLst>
              <a:ext uri="{FF2B5EF4-FFF2-40B4-BE49-F238E27FC236}">
                <a16:creationId xmlns:a16="http://schemas.microsoft.com/office/drawing/2014/main" id="{6E84E824-6DC6-46BE-9918-8AD242B30BDE}"/>
              </a:ext>
            </a:extLst>
          </p:cNvPr>
          <p:cNvSpPr txBox="1">
            <a:spLocks/>
          </p:cNvSpPr>
          <p:nvPr/>
        </p:nvSpPr>
        <p:spPr>
          <a:xfrm>
            <a:off x="804672" y="2421682"/>
            <a:ext cx="5145024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000" dirty="0">
                <a:solidFill>
                  <a:srgbClr val="000000"/>
                </a:solidFill>
              </a:rPr>
              <a:t>X-rays cannot be captured like optical light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Process known as grazing incidence used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X-ray telescopes employ many mirrors</a:t>
            </a:r>
          </a:p>
        </p:txBody>
      </p:sp>
      <p:sp>
        <p:nvSpPr>
          <p:cNvPr id="23" name="Freeform 67">
            <a:extLst>
              <a:ext uri="{FF2B5EF4-FFF2-40B4-BE49-F238E27FC236}">
                <a16:creationId xmlns:a16="http://schemas.microsoft.com/office/drawing/2014/main" id="{3FA1383B-2709-4E36-8FF8-7A737213B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7503" y="3006774"/>
            <a:ext cx="4734497" cy="3851226"/>
          </a:xfrm>
          <a:custGeom>
            <a:avLst/>
            <a:gdLst>
              <a:gd name="connsiteX0" fmla="*/ 2718646 w 4647408"/>
              <a:gd name="connsiteY0" fmla="*/ 0 h 3780384"/>
              <a:gd name="connsiteX1" fmla="*/ 4641019 w 4647408"/>
              <a:gd name="connsiteY1" fmla="*/ 796273 h 3780384"/>
              <a:gd name="connsiteX2" fmla="*/ 4647408 w 4647408"/>
              <a:gd name="connsiteY2" fmla="*/ 803303 h 3780384"/>
              <a:gd name="connsiteX3" fmla="*/ 4647408 w 4647408"/>
              <a:gd name="connsiteY3" fmla="*/ 3780384 h 3780384"/>
              <a:gd name="connsiteX4" fmla="*/ 215340 w 4647408"/>
              <a:gd name="connsiteY4" fmla="*/ 3780384 h 3780384"/>
              <a:gd name="connsiteX5" fmla="*/ 213645 w 4647408"/>
              <a:gd name="connsiteY5" fmla="*/ 3776866 h 3780384"/>
              <a:gd name="connsiteX6" fmla="*/ 0 w 4647408"/>
              <a:gd name="connsiteY6" fmla="*/ 2718646 h 3780384"/>
              <a:gd name="connsiteX7" fmla="*/ 2718646 w 4647408"/>
              <a:gd name="connsiteY7" fmla="*/ 0 h 3780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7408" h="3780384">
                <a:moveTo>
                  <a:pt x="2718646" y="0"/>
                </a:moveTo>
                <a:cubicBezTo>
                  <a:pt x="3469379" y="0"/>
                  <a:pt x="4149041" y="304295"/>
                  <a:pt x="4641019" y="796273"/>
                </a:cubicBezTo>
                <a:lnTo>
                  <a:pt x="4647408" y="803303"/>
                </a:lnTo>
                <a:lnTo>
                  <a:pt x="4647408" y="3780384"/>
                </a:lnTo>
                <a:lnTo>
                  <a:pt x="215340" y="3780384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B8BDE-6CDD-4105-91A8-6F12B4CA6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74" y="119895"/>
            <a:ext cx="2764873" cy="1410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89B830-0A58-4E5B-B0BB-109F04AD5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002" y="4533028"/>
            <a:ext cx="4334998" cy="17014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62046D-AEC8-4745-9F8F-3E04371BC775}"/>
              </a:ext>
            </a:extLst>
          </p:cNvPr>
          <p:cNvSpPr txBox="1"/>
          <p:nvPr/>
        </p:nvSpPr>
        <p:spPr>
          <a:xfrm>
            <a:off x="8158480" y="6646282"/>
            <a:ext cx="41554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Image Credits: https://imagine.gsfc.nasa.gov/observatories/technology/xray telescopes1.html</a:t>
            </a:r>
          </a:p>
        </p:txBody>
      </p:sp>
    </p:spTree>
    <p:extLst>
      <p:ext uri="{BB962C8B-B14F-4D97-AF65-F5344CB8AC3E}">
        <p14:creationId xmlns:p14="http://schemas.microsoft.com/office/powerpoint/2010/main" val="3551658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80863-1C32-45EC-B363-86EF4516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Mkn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335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Lightcurves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E0712-CF81-40BA-9E70-29237C2F0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/>
              <a:t>11 year monitoring campaign with </a:t>
            </a:r>
            <a:r>
              <a:rPr lang="en-US" sz="1600" i="1"/>
              <a:t>Swift</a:t>
            </a:r>
            <a:endParaRPr lang="en-US" sz="1600"/>
          </a:p>
          <a:p>
            <a:r>
              <a:rPr lang="en-US" sz="1600"/>
              <a:t>X-ray and UVW2 filters have best sampling</a:t>
            </a:r>
          </a:p>
          <a:p>
            <a:r>
              <a:rPr lang="en-US" sz="1600"/>
              <a:t>Highly broken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AEB4C-4895-4335-994C-52F63700B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02" y="1374032"/>
            <a:ext cx="6903723" cy="3986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43AD2A-2D95-4AF3-BF77-5FA17F8EA1A3}"/>
              </a:ext>
            </a:extLst>
          </p:cNvPr>
          <p:cNvSpPr txBox="1"/>
          <p:nvPr/>
        </p:nvSpPr>
        <p:spPr>
          <a:xfrm>
            <a:off x="7590817" y="5368552"/>
            <a:ext cx="15888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900" dirty="0"/>
              <a:t>Gallo, L., Blue, D.M. et al 2018</a:t>
            </a:r>
          </a:p>
        </p:txBody>
      </p:sp>
    </p:spTree>
    <p:extLst>
      <p:ext uri="{BB962C8B-B14F-4D97-AF65-F5344CB8AC3E}">
        <p14:creationId xmlns:p14="http://schemas.microsoft.com/office/powerpoint/2010/main" val="1446514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184AB2-2D37-41B6-B92E-93359B41A2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7765" r="-1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D2558-D550-4C0C-A357-0EBABA68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000000"/>
                </a:solidFill>
              </a:rPr>
              <a:t>A brief introduction to the universe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C38CAA5-BD15-4872-8C1E-C201E4D25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Populated by Gas, Dust, and Stars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Collections of gas, dust, and stars called galaxies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Galaxies come in all shapes and sizes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E3CEC-CE39-414D-A55F-7235036D8F1A}"/>
              </a:ext>
            </a:extLst>
          </p:cNvPr>
          <p:cNvSpPr txBox="1"/>
          <p:nvPr/>
        </p:nvSpPr>
        <p:spPr>
          <a:xfrm>
            <a:off x="9884653" y="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>
                <a:solidFill>
                  <a:srgbClr val="FFFFFF"/>
                </a:solidFill>
                <a:hlinkClick r:id="rId3" tooltip="http://en.wikipedia.org/wiki/File:Milky_Way_Galaxy_and_a_meteor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CA" sz="700">
                <a:solidFill>
                  <a:srgbClr val="FFFFFF"/>
                </a:solidFill>
              </a:rPr>
              <a:t> by Unknown Author is licensed under </a:t>
            </a:r>
            <a:r>
              <a:rPr lang="en-CA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CA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20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CC30-A092-4A7A-AD18-F449159C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4996" y="642594"/>
            <a:ext cx="3732244" cy="17029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Structure Function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9CEE05D-F25C-4EC3-B527-D9C999E3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652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F036726-0C05-446E-91C3-B986EBEA0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02" y="438538"/>
            <a:ext cx="6710184" cy="6002060"/>
          </a:xfrm>
          <a:prstGeom prst="rect">
            <a:avLst/>
          </a:prstGeom>
          <a:solidFill>
            <a:schemeClr val="bg1">
              <a:alpha val="4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310ABCD-C34B-42D1-9BEB-47755A3EA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650014"/>
            <a:ext cx="3367217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DC83B-5B13-4A55-B963-5F77CF7AE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60" y="1909306"/>
            <a:ext cx="3044697" cy="748488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F38AB6A2-89F7-43B5-B608-50DFC740D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650014"/>
            <a:ext cx="2765758" cy="2136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FFEA6F-3524-4390-809B-660FE4692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497" y="1436632"/>
            <a:ext cx="2434338" cy="561074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6585B74-DAF6-470E-B2F3-B5530A709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4088215"/>
            <a:ext cx="3367217" cy="2124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DCC9D-75DC-4CA1-9855-392E33C09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60" y="4818260"/>
            <a:ext cx="3044697" cy="685056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30BAD96F-CE2F-4682-99B8-0DD9E6AE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2947051"/>
            <a:ext cx="2765758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Content Placeholder 5">
            <a:extLst>
              <a:ext uri="{FF2B5EF4-FFF2-40B4-BE49-F238E27FC236}">
                <a16:creationId xmlns:a16="http://schemas.microsoft.com/office/drawing/2014/main" id="{8486DF5C-45C3-42CD-887C-E1FA7C4529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3" b="3"/>
          <a:stretch/>
        </p:blipFill>
        <p:spPr>
          <a:xfrm>
            <a:off x="4323497" y="3331570"/>
            <a:ext cx="2434338" cy="2486098"/>
          </a:xfrm>
          <a:prstGeom prst="rect">
            <a:avLst/>
          </a:prstGeom>
        </p:spPr>
      </p:pic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0BC81750-D2F9-4AA8-BDAC-96A6F3FA7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14995" y="2623457"/>
            <a:ext cx="3732245" cy="35896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M</a:t>
            </a:r>
            <a:r>
              <a:rPr lang="en-US" sz="1800" baseline="30000"/>
              <a:t>th</a:t>
            </a:r>
            <a:r>
              <a:rPr lang="en-US" sz="1800"/>
              <a:t> order structure function removes (M – 1) order polynomials</a:t>
            </a:r>
          </a:p>
          <a:p>
            <a:r>
              <a:rPr lang="en-US" sz="1800"/>
              <a:t>Removes any non-stationary random processes</a:t>
            </a:r>
          </a:p>
          <a:p>
            <a:r>
              <a:rPr lang="en-US" sz="1800"/>
              <a:t>Remains in the time domain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D7E940-43CF-4334-A0BF-ED33839F2F37}"/>
              </a:ext>
            </a:extLst>
          </p:cNvPr>
          <p:cNvSpPr txBox="1"/>
          <p:nvPr/>
        </p:nvSpPr>
        <p:spPr>
          <a:xfrm>
            <a:off x="4639798" y="5899954"/>
            <a:ext cx="15888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900" dirty="0">
                <a:solidFill>
                  <a:schemeClr val="bg1"/>
                </a:solidFill>
              </a:rPr>
              <a:t>Gallo, L., Blue, D.M. et al 2018</a:t>
            </a:r>
          </a:p>
        </p:txBody>
      </p:sp>
    </p:spTree>
    <p:extLst>
      <p:ext uri="{BB962C8B-B14F-4D97-AF65-F5344CB8AC3E}">
        <p14:creationId xmlns:p14="http://schemas.microsoft.com/office/powerpoint/2010/main" val="4037667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F8741-EBAE-49F9-A9C4-0FF72A481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Structure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71A5B2-C41A-45FC-98D6-C598FF0D78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 vert="horz" lIns="91440" tIns="45720" rIns="91440" bIns="45720" rtlCol="0">
                <a:normAutofit lnSpcReduction="10000"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Linear trends artificially steepen the structure function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Takes the shape of a sigmoid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Connecting region can be fit with a power law model </a:t>
                </a:r>
                <a14:m>
                  <m:oMath xmlns:m="http://schemas.openxmlformats.org/officeDocument/2006/math">
                    <m:r>
                      <a:rPr lang="en-CA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CA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Related to power-density spectrum via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CA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A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CA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Generally Visualized on log scaled axes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71A5B2-C41A-45FC-98D6-C598FF0D7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2"/>
                <a:stretch>
                  <a:fillRect l="-1633" t="-2679" r="-21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450BFDF5-8FEF-4E42-982F-5E7C9491F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48" y="643467"/>
            <a:ext cx="5410199" cy="5410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E06435-05A1-4570-B22B-A916413FA00B}"/>
              </a:ext>
            </a:extLst>
          </p:cNvPr>
          <p:cNvSpPr txBox="1"/>
          <p:nvPr/>
        </p:nvSpPr>
        <p:spPr>
          <a:xfrm>
            <a:off x="7968650" y="6025341"/>
            <a:ext cx="1588898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900" dirty="0"/>
              <a:t>Gallo, L., Blue, D.M. et al 2018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E436F4-7BFC-48DE-94D7-11F40E1139C8}"/>
                  </a:ext>
                </a:extLst>
              </p:cNvPr>
              <p:cNvSpPr txBox="1"/>
              <p:nvPr/>
            </p:nvSpPr>
            <p:spPr>
              <a:xfrm>
                <a:off x="7176683" y="2497877"/>
                <a:ext cx="654218" cy="280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200" b="0" dirty="0"/>
                  <a:t>S</a:t>
                </a:r>
                <a14:m>
                  <m:oMath xmlns:m="http://schemas.openxmlformats.org/officeDocument/2006/math">
                    <m:r>
                      <a:rPr lang="en-CA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CA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CA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E436F4-7BFC-48DE-94D7-11F40E113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683" y="2497877"/>
                <a:ext cx="654218" cy="280333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072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449861-B78C-4E95-82CA-6AA204B90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/>
        </p:blipFill>
        <p:spPr>
          <a:xfrm>
            <a:off x="3125968" y="2527222"/>
            <a:ext cx="3316388" cy="3316386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2D2A40-F48E-4C33-AF0B-793770F6AD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r="8" b="14527"/>
          <a:stretch/>
        </p:blipFill>
        <p:spPr>
          <a:xfrm>
            <a:off x="1" y="1"/>
            <a:ext cx="4443799" cy="3776782"/>
          </a:xfrm>
          <a:custGeom>
            <a:avLst/>
            <a:gdLst>
              <a:gd name="connsiteX0" fmla="*/ 0 w 4443799"/>
              <a:gd name="connsiteY0" fmla="*/ 0 h 3776782"/>
              <a:gd name="connsiteX1" fmla="*/ 4164578 w 4443799"/>
              <a:gd name="connsiteY1" fmla="*/ 0 h 3776782"/>
              <a:gd name="connsiteX2" fmla="*/ 4238884 w 4443799"/>
              <a:gd name="connsiteY2" fmla="*/ 154250 h 3776782"/>
              <a:gd name="connsiteX3" fmla="*/ 4443799 w 4443799"/>
              <a:gd name="connsiteY3" fmla="*/ 1169228 h 3776782"/>
              <a:gd name="connsiteX4" fmla="*/ 1836244 w 4443799"/>
              <a:gd name="connsiteY4" fmla="*/ 3776782 h 3776782"/>
              <a:gd name="connsiteX5" fmla="*/ 177598 w 4443799"/>
              <a:gd name="connsiteY5" fmla="*/ 3181344 h 3776782"/>
              <a:gd name="connsiteX6" fmla="*/ 0 w 4443799"/>
              <a:gd name="connsiteY6" fmla="*/ 3019932 h 37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ACF31F-6B39-4D8C-BD48-18FA14E94A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0" r="5" b="11868"/>
          <a:stretch/>
        </p:blipFill>
        <p:spPr>
          <a:xfrm>
            <a:off x="20" y="3917273"/>
            <a:ext cx="3440566" cy="2950205"/>
          </a:xfrm>
          <a:custGeom>
            <a:avLst/>
            <a:gdLst>
              <a:gd name="connsiteX0" fmla="*/ 1539166 w 3440586"/>
              <a:gd name="connsiteY0" fmla="*/ 0 h 2950205"/>
              <a:gd name="connsiteX1" fmla="*/ 3440586 w 3440586"/>
              <a:gd name="connsiteY1" fmla="*/ 1901419 h 2950205"/>
              <a:gd name="connsiteX2" fmla="*/ 3211095 w 3440586"/>
              <a:gd name="connsiteY2" fmla="*/ 2807749 h 2950205"/>
              <a:gd name="connsiteX3" fmla="*/ 3124550 w 3440586"/>
              <a:gd name="connsiteY3" fmla="*/ 2950205 h 2950205"/>
              <a:gd name="connsiteX4" fmla="*/ 0 w 3440586"/>
              <a:gd name="connsiteY4" fmla="*/ 2950205 h 2950205"/>
              <a:gd name="connsiteX5" fmla="*/ 0 w 3440586"/>
              <a:gd name="connsiteY5" fmla="*/ 788141 h 2950205"/>
              <a:gd name="connsiteX6" fmla="*/ 71938 w 3440586"/>
              <a:gd name="connsiteY6" fmla="*/ 691940 h 2950205"/>
              <a:gd name="connsiteX7" fmla="*/ 1539166 w 3440586"/>
              <a:gd name="connsiteY7" fmla="*/ 0 h 295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43" name="Picture 32">
            <a:extLst>
              <a:ext uri="{FF2B5EF4-FFF2-40B4-BE49-F238E27FC236}">
                <a16:creationId xmlns:a16="http://schemas.microsoft.com/office/drawing/2014/main" id="{DD257392-088E-4D55-B128-FFD59A895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DE35FA-7813-4534-9EE3-9C34347B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02955"/>
            <a:ext cx="4333814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Writing a Structure Function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247E7-C2A7-4F8E-869A-006268386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4684" y="2421682"/>
            <a:ext cx="433346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Written in C++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Consists several custom libraries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More features being added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Publicly available on GitHub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https://github.com/Starkiller4011/SFA</a:t>
            </a:r>
          </a:p>
        </p:txBody>
      </p:sp>
    </p:spTree>
    <p:extLst>
      <p:ext uri="{BB962C8B-B14F-4D97-AF65-F5344CB8AC3E}">
        <p14:creationId xmlns:p14="http://schemas.microsoft.com/office/powerpoint/2010/main" val="26121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E9F439-23FC-4FB7-93E6-1EFB127A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Mkn 335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2659B-6FC4-462B-A0C1-CFBA93FAA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Structure functions for the optical and UV</a:t>
            </a:r>
          </a:p>
          <a:p>
            <a:r>
              <a:rPr lang="en-US" sz="2000">
                <a:solidFill>
                  <a:schemeClr val="bg1"/>
                </a:solidFill>
              </a:rPr>
              <a:t>V band unable to be constrained</a:t>
            </a:r>
          </a:p>
          <a:p>
            <a:r>
              <a:rPr lang="en-US" sz="2000">
                <a:solidFill>
                  <a:schemeClr val="bg1"/>
                </a:solidFill>
              </a:rPr>
              <a:t>UVW2 demonstrates broken power law section, potential indication for two distinct slopes and characteristic timescales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0F15FA-3B7C-472F-A0CA-992B40EA1A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934207"/>
            <a:ext cx="6250769" cy="4828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05BD59-8992-488E-A6D2-C7E6DDF16493}"/>
              </a:ext>
            </a:extLst>
          </p:cNvPr>
          <p:cNvSpPr txBox="1"/>
          <p:nvPr/>
        </p:nvSpPr>
        <p:spPr>
          <a:xfrm>
            <a:off x="7748758" y="5467692"/>
            <a:ext cx="15888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900" dirty="0"/>
              <a:t>Gallo, L., Blue, D.M. et al 2018</a:t>
            </a:r>
          </a:p>
        </p:txBody>
      </p:sp>
    </p:spTree>
    <p:extLst>
      <p:ext uri="{BB962C8B-B14F-4D97-AF65-F5344CB8AC3E}">
        <p14:creationId xmlns:p14="http://schemas.microsoft.com/office/powerpoint/2010/main" val="3679773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F964D-06FE-4312-A56A-81A12553C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Mkn 335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35C7D-A0CA-475A-BB9F-09CEC8039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X-ray structure function extremely flat and noise dominated</a:t>
            </a:r>
          </a:p>
          <a:p>
            <a:r>
              <a:rPr lang="en-US" sz="2000">
                <a:solidFill>
                  <a:schemeClr val="bg1"/>
                </a:solidFill>
              </a:rPr>
              <a:t>Unable to constrain slope or characteristic timescale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E16ADD-7406-4F84-9591-937EF7F643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933497"/>
            <a:ext cx="6250769" cy="4830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7ACE66-2F45-4161-A026-9EF60203D245}"/>
              </a:ext>
            </a:extLst>
          </p:cNvPr>
          <p:cNvSpPr txBox="1"/>
          <p:nvPr/>
        </p:nvSpPr>
        <p:spPr>
          <a:xfrm>
            <a:off x="7748758" y="5467692"/>
            <a:ext cx="15888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900" dirty="0"/>
              <a:t>Gallo, L., Blue, D.M. et al 2018</a:t>
            </a:r>
          </a:p>
        </p:txBody>
      </p:sp>
    </p:spTree>
    <p:extLst>
      <p:ext uri="{BB962C8B-B14F-4D97-AF65-F5344CB8AC3E}">
        <p14:creationId xmlns:p14="http://schemas.microsoft.com/office/powerpoint/2010/main" val="1062271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DF9C0-DF71-42F5-9ECE-2CEDB7FF8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Mkn 335 Timescales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4A5BA-E05C-490E-B4D8-5FD76167A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Standard accretion disc timescales calculated for comparison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Structure Function timescales plotted with two points for UVW2 representing the two characteristic timescales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0777A4-C4C8-48AB-B535-DE19B9D9B7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933497"/>
            <a:ext cx="6250769" cy="4830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00921C-39FC-499D-85DE-C57B77AE2CA5}"/>
              </a:ext>
            </a:extLst>
          </p:cNvPr>
          <p:cNvSpPr txBox="1"/>
          <p:nvPr/>
        </p:nvSpPr>
        <p:spPr>
          <a:xfrm>
            <a:off x="7748758" y="5467692"/>
            <a:ext cx="15888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900" dirty="0"/>
              <a:t>Gallo, L., Blue, D.M. et al 2018</a:t>
            </a:r>
          </a:p>
        </p:txBody>
      </p:sp>
    </p:spTree>
    <p:extLst>
      <p:ext uri="{BB962C8B-B14F-4D97-AF65-F5344CB8AC3E}">
        <p14:creationId xmlns:p14="http://schemas.microsoft.com/office/powerpoint/2010/main" val="681216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08FDE-2A9D-429B-96E7-D3CC9FD2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Current and Future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CE19B-4A58-4936-BD86-E83F625FD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/>
              <a:t>Data for 6 sources from the Rossi X-ray Timing Explorer (RXTE)</a:t>
            </a:r>
          </a:p>
          <a:p>
            <a:r>
              <a:rPr lang="en-US" sz="1600"/>
              <a:t>Initial structure functions not quite what was expected based on Gallo, Blue et al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3C4557-B052-4825-A1E9-B3BAF6E609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062" y="952500"/>
            <a:ext cx="6593802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55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3C 273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B26C311-1073-4AC2-81B1-F04F0F18B5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7" r="-2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68A7D9A-2A3F-483D-9695-82BE70ADC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13" y="972902"/>
            <a:ext cx="7173296" cy="190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1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3C 279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B26C311-1073-4AC2-81B1-F04F0F18B5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7" r="788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00707-83DC-4BD1-9532-92F027F4F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32" y="1007706"/>
            <a:ext cx="7160540" cy="18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89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Fairall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9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FF0830E-EAC1-4A43-B07F-075E91CBE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8" r="2067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270308-C71D-41E0-80E3-F9973152A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57" y="1134994"/>
            <a:ext cx="6982736" cy="18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00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4D44FE1-0838-44F9-A738-596B8E387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36" name="Picture 33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C7F39AA3-410E-49FD-AE1B-981E4128DD7F}"/>
              </a:ext>
            </a:extLst>
          </p:cNvPr>
          <p:cNvSpPr txBox="1">
            <a:spLocks/>
          </p:cNvSpPr>
          <p:nvPr/>
        </p:nvSpPr>
        <p:spPr>
          <a:xfrm>
            <a:off x="6751320" y="4560914"/>
            <a:ext cx="48691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Galaxies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C38CAA5-BD15-4872-8C1E-C201E4D25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321" y="1382165"/>
            <a:ext cx="4869179" cy="30479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Relatively dim compared to stars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Originally described as “great clouds of stars”</a:t>
            </a:r>
          </a:p>
          <a:p>
            <a:r>
              <a:rPr lang="en-US" sz="1800" dirty="0">
                <a:solidFill>
                  <a:srgbClr val="000000"/>
                </a:solidFill>
              </a:rPr>
              <a:t>Broken into three main groups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Hosts to supermassive black holes in their centers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367EF3-5BB2-44AC-8343-D20F51C00234}"/>
              </a:ext>
            </a:extLst>
          </p:cNvPr>
          <p:cNvSpPr txBox="1"/>
          <p:nvPr/>
        </p:nvSpPr>
        <p:spPr>
          <a:xfrm>
            <a:off x="0" y="6657935"/>
            <a:ext cx="348204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ESA/Hubble &amp; NASA - https://www.spacetelescope.org/images/heic1107a/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841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FFFFFF"/>
                </a:solidFill>
              </a:rPr>
              <a:t>Mkn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79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33AEE24-D4A1-4E19-850B-26ACEF88A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7" r="1778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328718-E950-484F-A569-C23C39202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1" y="1125663"/>
            <a:ext cx="7203631" cy="19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12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Mkn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dirty="0">
                <a:solidFill>
                  <a:srgbClr val="FFFFFF"/>
                </a:solidFill>
              </a:rPr>
              <a:t>110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E8888B0-AB8D-4A87-92E3-C71183FFE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8" r="2567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0FFA75-CF62-46C8-809B-ECF38D680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1" y="1172316"/>
            <a:ext cx="7203631" cy="19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76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NGC 4051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14C84B3-C4EA-4729-A521-E585CC958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7" r="-2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0F488B-BE91-452B-BE19-251521F34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57" y="1165138"/>
            <a:ext cx="6912045" cy="18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64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D4A769-1272-4940-AB67-FFFA013F8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5B9856-57C4-40A4-822D-1C81A3C72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08846-3ECD-4186-A144-FCB6E0D87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693" y="2110109"/>
            <a:ext cx="4706803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Finish fitting and analysis for RXTE objects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Compare structure function in X-ray for RXTE objects to radio data for the same objects from Owens Valley Radio Observatory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Continued improvements and features for structure function program SFA</a:t>
            </a:r>
          </a:p>
          <a:p>
            <a:r>
              <a:rPr lang="en-US" sz="2000" dirty="0">
                <a:solidFill>
                  <a:srgbClr val="000000"/>
                </a:solidFill>
              </a:rPr>
              <a:t>Further modeling and testing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Test with better sampled data, timescales of hours instead of days perhaps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E9E7C-A91C-4926-8693-913A099ADCB2}"/>
              </a:ext>
            </a:extLst>
          </p:cNvPr>
          <p:cNvSpPr txBox="1"/>
          <p:nvPr/>
        </p:nvSpPr>
        <p:spPr>
          <a:xfrm>
            <a:off x="8709652" y="0"/>
            <a:ext cx="348204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ESA/Hubble &amp; NASA - https://www.spacetelescope.org/images/heic1110a/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350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8E67F2-F753-4E06-8229-4970A6725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4272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E1BDFD-564B-44A4-841A-50D6A8E75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988638-0FE3-498E-B55A-77B6D4B14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59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000000"/>
                </a:solidFill>
              </a:rPr>
              <a:t>Thanks and Acknowledgements</a:t>
            </a:r>
          </a:p>
        </p:txBody>
      </p:sp>
      <p:sp>
        <p:nvSpPr>
          <p:cNvPr id="15" name="Freeform 60">
            <a:extLst>
              <a:ext uri="{FF2B5EF4-FFF2-40B4-BE49-F238E27FC236}">
                <a16:creationId xmlns:a16="http://schemas.microsoft.com/office/drawing/2014/main" id="{007B8288-68CC-4847-8419-CF535B6B7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3882" y="0"/>
            <a:ext cx="3880988" cy="2206512"/>
          </a:xfrm>
          <a:custGeom>
            <a:avLst/>
            <a:gdLst>
              <a:gd name="connsiteX0" fmla="*/ 20753 w 3960193"/>
              <a:gd name="connsiteY0" fmla="*/ 0 h 2251543"/>
              <a:gd name="connsiteX1" fmla="*/ 3939440 w 3960193"/>
              <a:gd name="connsiteY1" fmla="*/ 0 h 2251543"/>
              <a:gd name="connsiteX2" fmla="*/ 3949969 w 3960193"/>
              <a:gd name="connsiteY2" fmla="*/ 68994 h 2251543"/>
              <a:gd name="connsiteX3" fmla="*/ 3960193 w 3960193"/>
              <a:gd name="connsiteY3" fmla="*/ 271447 h 2251543"/>
              <a:gd name="connsiteX4" fmla="*/ 1980096 w 3960193"/>
              <a:gd name="connsiteY4" fmla="*/ 2251543 h 2251543"/>
              <a:gd name="connsiteX5" fmla="*/ 0 w 3960193"/>
              <a:gd name="connsiteY5" fmla="*/ 271447 h 2251543"/>
              <a:gd name="connsiteX6" fmla="*/ 10224 w 3960193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3" h="2251543">
                <a:moveTo>
                  <a:pt x="20753" y="0"/>
                </a:moveTo>
                <a:lnTo>
                  <a:pt x="3939440" y="0"/>
                </a:lnTo>
                <a:lnTo>
                  <a:pt x="3949969" y="68994"/>
                </a:lnTo>
                <a:cubicBezTo>
                  <a:pt x="3956730" y="135559"/>
                  <a:pt x="3960193" y="203099"/>
                  <a:pt x="3960193" y="271447"/>
                </a:cubicBezTo>
                <a:cubicBezTo>
                  <a:pt x="3960193" y="1365024"/>
                  <a:pt x="3073674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4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68">
            <a:extLst>
              <a:ext uri="{FF2B5EF4-FFF2-40B4-BE49-F238E27FC236}">
                <a16:creationId xmlns:a16="http://schemas.microsoft.com/office/drawing/2014/main" id="{32BA8EA8-C1B6-4309-B674-F9F399B96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12701"/>
            <a:ext cx="4942589" cy="3945299"/>
          </a:xfrm>
          <a:custGeom>
            <a:avLst/>
            <a:gdLst>
              <a:gd name="connsiteX0" fmla="*/ 2223943 w 4942589"/>
              <a:gd name="connsiteY0" fmla="*/ 0 h 3945299"/>
              <a:gd name="connsiteX1" fmla="*/ 4942589 w 4942589"/>
              <a:gd name="connsiteY1" fmla="*/ 2718646 h 3945299"/>
              <a:gd name="connsiteX2" fmla="*/ 4728945 w 4942589"/>
              <a:gd name="connsiteY2" fmla="*/ 3776866 h 3945299"/>
              <a:gd name="connsiteX3" fmla="*/ 4647806 w 4942589"/>
              <a:gd name="connsiteY3" fmla="*/ 3945299 h 3945299"/>
              <a:gd name="connsiteX4" fmla="*/ 0 w 4942589"/>
              <a:gd name="connsiteY4" fmla="*/ 3945299 h 3945299"/>
              <a:gd name="connsiteX5" fmla="*/ 0 w 4942589"/>
              <a:gd name="connsiteY5" fmla="*/ 1157971 h 3945299"/>
              <a:gd name="connsiteX6" fmla="*/ 126104 w 4942589"/>
              <a:gd name="connsiteY6" fmla="*/ 989335 h 3945299"/>
              <a:gd name="connsiteX7" fmla="*/ 2223943 w 4942589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589" h="3945299">
                <a:moveTo>
                  <a:pt x="2223943" y="0"/>
                </a:moveTo>
                <a:cubicBezTo>
                  <a:pt x="3725410" y="0"/>
                  <a:pt x="4942589" y="1217179"/>
                  <a:pt x="4942589" y="2718646"/>
                </a:cubicBezTo>
                <a:cubicBezTo>
                  <a:pt x="4942589" y="3094013"/>
                  <a:pt x="4866516" y="3451612"/>
                  <a:pt x="4728945" y="3776866"/>
                </a:cubicBezTo>
                <a:lnTo>
                  <a:pt x="4647806" y="3945299"/>
                </a:lnTo>
                <a:lnTo>
                  <a:pt x="0" y="3945299"/>
                </a:lnTo>
                <a:lnTo>
                  <a:pt x="0" y="1157971"/>
                </a:lnTo>
                <a:lnTo>
                  <a:pt x="126104" y="989335"/>
                </a:lnTo>
                <a:cubicBezTo>
                  <a:pt x="624744" y="385123"/>
                  <a:pt x="1379368" y="0"/>
                  <a:pt x="2223943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30A74-0618-4BBE-89F1-5BE26EC05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645" y="202623"/>
            <a:ext cx="3245035" cy="12006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7E343-7323-4E82-BC04-64DB4F3C8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Dr. Tina Harriott</a:t>
            </a:r>
          </a:p>
          <a:p>
            <a:r>
              <a:rPr lang="en-US" sz="2000">
                <a:solidFill>
                  <a:srgbClr val="000000"/>
                </a:solidFill>
              </a:rPr>
              <a:t>Dr. Luigi Gallo</a:t>
            </a:r>
          </a:p>
          <a:p>
            <a:r>
              <a:rPr lang="en-US" sz="2000">
                <a:solidFill>
                  <a:srgbClr val="000000"/>
                </a:solidFill>
              </a:rPr>
              <a:t>Mount Saint Vincent University</a:t>
            </a:r>
          </a:p>
          <a:p>
            <a:r>
              <a:rPr lang="en-US" sz="2000">
                <a:solidFill>
                  <a:srgbClr val="000000"/>
                </a:solidFill>
              </a:rPr>
              <a:t>Saint Mary’s University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37B8B-0924-43CF-A979-2C8BA8AAC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9" y="4643120"/>
            <a:ext cx="4175908" cy="134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13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0552AB-F42B-40EA-9D1A-C9E3848E054B}"/>
              </a:ext>
            </a:extLst>
          </p:cNvPr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Source List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CFD11F2-E323-4E90-9282-B3167409B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412" y="2509911"/>
            <a:ext cx="841607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41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88B3C-2DA5-4CC0-A935-D94BFADB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Mkn 335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F0ADB-B168-4329-95F9-E6D53007A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0" y="478232"/>
            <a:ext cx="3610461" cy="278990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D80171-6779-42D7-8B93-DCE1C26523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6" y="3589867"/>
            <a:ext cx="3609190" cy="278892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F9619-1CD6-4507-8D03-E1B66156A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Discrete Corelation Function used to search for corelations between bands</a:t>
            </a:r>
          </a:p>
          <a:p>
            <a:r>
              <a:rPr lang="en-US" sz="2400">
                <a:solidFill>
                  <a:srgbClr val="FFFFFF"/>
                </a:solidFill>
              </a:rPr>
              <a:t>Peaks at 5±5 days, consistent with zero due to sampling resolution</a:t>
            </a:r>
          </a:p>
        </p:txBody>
      </p:sp>
    </p:spTree>
    <p:extLst>
      <p:ext uri="{BB962C8B-B14F-4D97-AF65-F5344CB8AC3E}">
        <p14:creationId xmlns:p14="http://schemas.microsoft.com/office/powerpoint/2010/main" val="4149731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8A79C54-0FE4-488A-8F24-314AC9C4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Schwarzschild Solution</a:t>
            </a:r>
            <a:b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003.jpg"/>
          <p:cNvPicPr>
            <a:picLocks noChangeAspect="1"/>
          </p:cNvPicPr>
          <p:nvPr/>
        </p:nvPicPr>
        <p:blipFill rotWithShape="1">
          <a:blip r:embed="rId3" cstate="print"/>
          <a:srcRect l="24399" t="41351" r="33529" b="6753"/>
          <a:stretch/>
        </p:blipFill>
        <p:spPr>
          <a:xfrm>
            <a:off x="342265" y="1716871"/>
            <a:ext cx="3898042" cy="349802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A6CAB19-C22C-4AF4-8412-EB8628431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Illustration of the Schwarzschild solution showing the event horizon  and the singularity.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Note that all light cones point inward inside the event horizon.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07624-DA84-42DF-A5E2-693D06FC1A88}"/>
              </a:ext>
            </a:extLst>
          </p:cNvPr>
          <p:cNvSpPr txBox="1"/>
          <p:nvPr/>
        </p:nvSpPr>
        <p:spPr>
          <a:xfrm>
            <a:off x="1378099" y="5456005"/>
            <a:ext cx="2065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d’Inverno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(1993)</a:t>
            </a:r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797-3138-4777-89C7-06D2763A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492" y="1685347"/>
            <a:ext cx="5063458" cy="15607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Kerr Solution</a:t>
            </a:r>
          </a:p>
        </p:txBody>
      </p:sp>
      <p:pic>
        <p:nvPicPr>
          <p:cNvPr id="9" name="kerr.a099.polar.equatorial">
            <a:hlinkClick r:id="" action="ppaction://media"/>
            <a:extLst>
              <a:ext uri="{FF2B5EF4-FFF2-40B4-BE49-F238E27FC236}">
                <a16:creationId xmlns:a16="http://schemas.microsoft.com/office/drawing/2014/main" id="{4C53FA5F-F249-4073-B079-4A1578FBB826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6401" y="-1"/>
            <a:ext cx="6705600" cy="7174103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D22388-B118-49F0-8E4E-A14D02822B60}"/>
              </a:ext>
            </a:extLst>
          </p:cNvPr>
          <p:cNvSpPr txBox="1"/>
          <p:nvPr/>
        </p:nvSpPr>
        <p:spPr>
          <a:xfrm>
            <a:off x="-1" y="6654800"/>
            <a:ext cx="5486401" cy="20005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Video Credit: </a:t>
            </a:r>
            <a:r>
              <a:rPr lang="es-ES" sz="700" dirty="0" err="1">
                <a:solidFill>
                  <a:srgbClr val="FFFFFF"/>
                </a:solidFill>
              </a:rPr>
              <a:t>Yukterez</a:t>
            </a:r>
            <a:r>
              <a:rPr lang="es-ES" sz="700" dirty="0">
                <a:solidFill>
                  <a:srgbClr val="FFFFFF"/>
                </a:solidFill>
              </a:rPr>
              <a:t> (</a:t>
            </a:r>
            <a:r>
              <a:rPr lang="es-ES" sz="700" dirty="0" err="1">
                <a:solidFill>
                  <a:srgbClr val="FFFFFF"/>
                </a:solidFill>
              </a:rPr>
              <a:t>Simon</a:t>
            </a:r>
            <a:r>
              <a:rPr lang="es-ES" sz="700" dirty="0">
                <a:solidFill>
                  <a:srgbClr val="FFFFFF"/>
                </a:solidFill>
              </a:rPr>
              <a:t> </a:t>
            </a:r>
            <a:r>
              <a:rPr lang="es-ES" sz="700" dirty="0" err="1">
                <a:solidFill>
                  <a:srgbClr val="FFFFFF"/>
                </a:solidFill>
              </a:rPr>
              <a:t>Tyran</a:t>
            </a:r>
            <a:r>
              <a:rPr lang="es-ES" sz="700" dirty="0">
                <a:solidFill>
                  <a:srgbClr val="FFFFFF"/>
                </a:solidFill>
              </a:rPr>
              <a:t>, </a:t>
            </a:r>
            <a:r>
              <a:rPr lang="es-ES" sz="700" dirty="0" err="1">
                <a:solidFill>
                  <a:srgbClr val="FFFFFF"/>
                </a:solidFill>
              </a:rPr>
              <a:t>Vienna</a:t>
            </a:r>
            <a:r>
              <a:rPr lang="es-ES" sz="700" dirty="0">
                <a:solidFill>
                  <a:srgbClr val="FFFFFF"/>
                </a:solidFill>
              </a:rPr>
              <a:t>) - http://notizblock.yukterez.net/viewtopic.php?p=533</a:t>
            </a:r>
            <a:endParaRPr lang="en-CA" sz="700" dirty="0">
              <a:solidFill>
                <a:srgbClr val="FFFFFF"/>
              </a:solidFill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27AE561-1B97-4FD2-8CDB-2E28AC7F36C9}"/>
              </a:ext>
            </a:extLst>
          </p:cNvPr>
          <p:cNvSpPr txBox="1">
            <a:spLocks/>
          </p:cNvSpPr>
          <p:nvPr/>
        </p:nvSpPr>
        <p:spPr>
          <a:xfrm>
            <a:off x="553492" y="3327343"/>
            <a:ext cx="4567147" cy="2606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Simlulated</a:t>
            </a:r>
            <a:r>
              <a:rPr lang="en-US" sz="2400" dirty="0"/>
              <a:t> ray tracing using Kerr-Newman solution</a:t>
            </a:r>
          </a:p>
          <a:p>
            <a:r>
              <a:rPr lang="en-US" sz="2400" dirty="0"/>
              <a:t>One of many simulations available at </a:t>
            </a:r>
            <a:r>
              <a:rPr lang="en-US" sz="1400" dirty="0"/>
              <a:t>http://notizblock.yukterez.net/viewtopic.php?p=533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893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BF8CA-B259-4E89-98B0-AC0E5DFAA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" b="9893"/>
          <a:stretch/>
        </p:blipFill>
        <p:spPr>
          <a:xfrm>
            <a:off x="20" y="956097"/>
            <a:ext cx="12191980" cy="53959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24F638-49D5-4276-BFCF-0E486888E220}"/>
              </a:ext>
            </a:extLst>
          </p:cNvPr>
          <p:cNvSpPr/>
          <p:nvPr/>
        </p:nvSpPr>
        <p:spPr>
          <a:xfrm>
            <a:off x="232984" y="314325"/>
            <a:ext cx="5986841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ACBA3B-D797-49AF-888F-20E9F60B2953}"/>
              </a:ext>
            </a:extLst>
          </p:cNvPr>
          <p:cNvSpPr txBox="1"/>
          <p:nvPr/>
        </p:nvSpPr>
        <p:spPr>
          <a:xfrm>
            <a:off x="0" y="6657945"/>
            <a:ext cx="47053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/>
              <a:t>Image Credit: https://commons.wikimedia.org/wiki/File:Hubble\_\_de\_Vaucouleurs\_Galaxy\_Morphology\_Diagram.png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7F39AA3-410E-49FD-AE1B-981E4128DD7F}"/>
              </a:ext>
            </a:extLst>
          </p:cNvPr>
          <p:cNvSpPr txBox="1">
            <a:spLocks/>
          </p:cNvSpPr>
          <p:nvPr/>
        </p:nvSpPr>
        <p:spPr>
          <a:xfrm>
            <a:off x="333374" y="716384"/>
            <a:ext cx="4985959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/>
              <a:t>Galaxy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9929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5CF705-45B2-470B-8F85-1FB0D64BB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5" b="5"/>
          <a:stretch/>
        </p:blipFill>
        <p:spPr>
          <a:xfrm>
            <a:off x="8007861" y="1"/>
            <a:ext cx="4184139" cy="4247004"/>
          </a:xfrm>
          <a:custGeom>
            <a:avLst/>
            <a:gdLst>
              <a:gd name="connsiteX0" fmla="*/ 807468 w 4184139"/>
              <a:gd name="connsiteY0" fmla="*/ 0 h 4247004"/>
              <a:gd name="connsiteX1" fmla="*/ 4068803 w 4184139"/>
              <a:gd name="connsiteY1" fmla="*/ 0 h 4247004"/>
              <a:gd name="connsiteX2" fmla="*/ 4162158 w 4184139"/>
              <a:gd name="connsiteY2" fmla="*/ 84846 h 4247004"/>
              <a:gd name="connsiteX3" fmla="*/ 4184139 w 4184139"/>
              <a:gd name="connsiteY3" fmla="*/ 109032 h 4247004"/>
              <a:gd name="connsiteX4" fmla="*/ 4184139 w 4184139"/>
              <a:gd name="connsiteY4" fmla="*/ 3508705 h 4247004"/>
              <a:gd name="connsiteX5" fmla="*/ 4162158 w 4184139"/>
              <a:gd name="connsiteY5" fmla="*/ 3532891 h 4247004"/>
              <a:gd name="connsiteX6" fmla="*/ 2438135 w 4184139"/>
              <a:gd name="connsiteY6" fmla="*/ 4247004 h 4247004"/>
              <a:gd name="connsiteX7" fmla="*/ 0 w 4184139"/>
              <a:gd name="connsiteY7" fmla="*/ 1808869 h 4247004"/>
              <a:gd name="connsiteX8" fmla="*/ 714113 w 4184139"/>
              <a:gd name="connsiteY8" fmla="*/ 84846 h 424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4139" h="4247004">
                <a:moveTo>
                  <a:pt x="807468" y="0"/>
                </a:moveTo>
                <a:lnTo>
                  <a:pt x="4068803" y="0"/>
                </a:lnTo>
                <a:lnTo>
                  <a:pt x="4162158" y="84846"/>
                </a:lnTo>
                <a:lnTo>
                  <a:pt x="4184139" y="109032"/>
                </a:lnTo>
                <a:lnTo>
                  <a:pt x="4184139" y="3508705"/>
                </a:lnTo>
                <a:lnTo>
                  <a:pt x="4162158" y="3532891"/>
                </a:lnTo>
                <a:cubicBezTo>
                  <a:pt x="3720942" y="3974107"/>
                  <a:pt x="3111408" y="4247004"/>
                  <a:pt x="2438135" y="4247004"/>
                </a:cubicBezTo>
                <a:cubicBezTo>
                  <a:pt x="1091590" y="4247004"/>
                  <a:pt x="0" y="3155414"/>
                  <a:pt x="0" y="1808869"/>
                </a:cubicBezTo>
                <a:cubicBezTo>
                  <a:pt x="0" y="1135596"/>
                  <a:pt x="272898" y="526062"/>
                  <a:pt x="714113" y="84846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6A2F30-7519-4C8F-A5E4-DD1E3AC2C5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8350"/>
          <a:stretch/>
        </p:blipFill>
        <p:spPr>
          <a:xfrm>
            <a:off x="3834182" y="1"/>
            <a:ext cx="4215670" cy="3381796"/>
          </a:xfrm>
          <a:custGeom>
            <a:avLst/>
            <a:gdLst>
              <a:gd name="connsiteX0" fmla="*/ 431362 w 4215670"/>
              <a:gd name="connsiteY0" fmla="*/ 0 h 3381796"/>
              <a:gd name="connsiteX1" fmla="*/ 3784309 w 4215670"/>
              <a:gd name="connsiteY1" fmla="*/ 0 h 3381796"/>
              <a:gd name="connsiteX2" fmla="*/ 3855685 w 4215670"/>
              <a:gd name="connsiteY2" fmla="*/ 95451 h 3381796"/>
              <a:gd name="connsiteX3" fmla="*/ 4215670 w 4215670"/>
              <a:gd name="connsiteY3" fmla="*/ 1273961 h 3381796"/>
              <a:gd name="connsiteX4" fmla="*/ 2107836 w 4215670"/>
              <a:gd name="connsiteY4" fmla="*/ 3381796 h 3381796"/>
              <a:gd name="connsiteX5" fmla="*/ 0 w 4215670"/>
              <a:gd name="connsiteY5" fmla="*/ 1273961 h 3381796"/>
              <a:gd name="connsiteX6" fmla="*/ 359986 w 4215670"/>
              <a:gd name="connsiteY6" fmla="*/ 95451 h 3381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5670" h="3381796">
                <a:moveTo>
                  <a:pt x="431362" y="0"/>
                </a:moveTo>
                <a:lnTo>
                  <a:pt x="3784309" y="0"/>
                </a:lnTo>
                <a:lnTo>
                  <a:pt x="3855685" y="95451"/>
                </a:lnTo>
                <a:cubicBezTo>
                  <a:pt x="4082961" y="431863"/>
                  <a:pt x="4215670" y="837414"/>
                  <a:pt x="4215670" y="1273961"/>
                </a:cubicBezTo>
                <a:cubicBezTo>
                  <a:pt x="4215670" y="2438087"/>
                  <a:pt x="3271960" y="3381796"/>
                  <a:pt x="2107836" y="3381796"/>
                </a:cubicBezTo>
                <a:cubicBezTo>
                  <a:pt x="943711" y="3381796"/>
                  <a:pt x="0" y="2438087"/>
                  <a:pt x="0" y="1273961"/>
                </a:cubicBezTo>
                <a:cubicBezTo>
                  <a:pt x="0" y="837414"/>
                  <a:pt x="132710" y="431863"/>
                  <a:pt x="359986" y="95451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5714D-6545-4070-BBFA-D2332013EA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"/>
          <a:stretch/>
        </p:blipFill>
        <p:spPr>
          <a:xfrm>
            <a:off x="1" y="1337091"/>
            <a:ext cx="5190767" cy="5530385"/>
          </a:xfrm>
          <a:custGeom>
            <a:avLst/>
            <a:gdLst>
              <a:gd name="connsiteX0" fmla="*/ 1986067 w 5190767"/>
              <a:gd name="connsiteY0" fmla="*/ 0 h 5530385"/>
              <a:gd name="connsiteX1" fmla="*/ 5190767 w 5190767"/>
              <a:gd name="connsiteY1" fmla="*/ 3204701 h 5530385"/>
              <a:gd name="connsiteX2" fmla="*/ 4252132 w 5190767"/>
              <a:gd name="connsiteY2" fmla="*/ 5470767 h 5530385"/>
              <a:gd name="connsiteX3" fmla="*/ 4186536 w 5190767"/>
              <a:gd name="connsiteY3" fmla="*/ 5530385 h 5530385"/>
              <a:gd name="connsiteX4" fmla="*/ 0 w 5190767"/>
              <a:gd name="connsiteY4" fmla="*/ 5530385 h 5530385"/>
              <a:gd name="connsiteX5" fmla="*/ 0 w 5190767"/>
              <a:gd name="connsiteY5" fmla="*/ 692598 h 5530385"/>
              <a:gd name="connsiteX6" fmla="*/ 194287 w 5190767"/>
              <a:gd name="connsiteY6" fmla="*/ 547313 h 5530385"/>
              <a:gd name="connsiteX7" fmla="*/ 1986067 w 5190767"/>
              <a:gd name="connsiteY7" fmla="*/ 0 h 553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767" h="5530385">
                <a:moveTo>
                  <a:pt x="1986067" y="0"/>
                </a:moveTo>
                <a:cubicBezTo>
                  <a:pt x="3755974" y="0"/>
                  <a:pt x="5190767" y="1434794"/>
                  <a:pt x="5190767" y="3204701"/>
                </a:cubicBezTo>
                <a:cubicBezTo>
                  <a:pt x="5190767" y="4089655"/>
                  <a:pt x="4832069" y="4890830"/>
                  <a:pt x="4252132" y="5470767"/>
                </a:cubicBezTo>
                <a:lnTo>
                  <a:pt x="4186536" y="5530385"/>
                </a:lnTo>
                <a:lnTo>
                  <a:pt x="0" y="5530385"/>
                </a:lnTo>
                <a:lnTo>
                  <a:pt x="0" y="692598"/>
                </a:lnTo>
                <a:lnTo>
                  <a:pt x="194287" y="547313"/>
                </a:lnTo>
                <a:cubicBezTo>
                  <a:pt x="705761" y="201768"/>
                  <a:pt x="1322351" y="0"/>
                  <a:pt x="1986067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603FC70-67D9-49EF-983C-3853BF2B4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B2C5969-6069-4CE4-9C7F-BFED89459E88}"/>
              </a:ext>
            </a:extLst>
          </p:cNvPr>
          <p:cNvSpPr txBox="1">
            <a:spLocks/>
          </p:cNvSpPr>
          <p:nvPr/>
        </p:nvSpPr>
        <p:spPr>
          <a:xfrm>
            <a:off x="5190767" y="5059192"/>
            <a:ext cx="6201111" cy="1160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Galaxy Examples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575B90-62A7-46AB-BD2D-AAB0E0776C0A}"/>
              </a:ext>
            </a:extLst>
          </p:cNvPr>
          <p:cNvSpPr txBox="1"/>
          <p:nvPr/>
        </p:nvSpPr>
        <p:spPr>
          <a:xfrm>
            <a:off x="0" y="6657945"/>
            <a:ext cx="277992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Credits: </a:t>
            </a:r>
            <a:r>
              <a:rPr lang="es-ES" sz="700" dirty="0">
                <a:solidFill>
                  <a:srgbClr val="FFFFFF"/>
                </a:solidFill>
              </a:rPr>
              <a:t>ESA/Hubble &amp; NASA - https://www.spacetelescope.org</a:t>
            </a:r>
            <a:endParaRPr lang="en-CA" sz="70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F8FC8F-6F90-4E3C-B9E8-4A397ADA54F3}"/>
              </a:ext>
            </a:extLst>
          </p:cNvPr>
          <p:cNvSpPr txBox="1"/>
          <p:nvPr/>
        </p:nvSpPr>
        <p:spPr>
          <a:xfrm>
            <a:off x="4801090" y="3197131"/>
            <a:ext cx="279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</a:t>
            </a:r>
            <a:r>
              <a:rPr lang="en-US" dirty="0" err="1"/>
              <a:t>Magellanic</a:t>
            </a:r>
            <a:r>
              <a:rPr lang="en-US" dirty="0"/>
              <a:t> Cloud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8C7654-A576-420E-A4EC-1EDD3C9D12DF}"/>
              </a:ext>
            </a:extLst>
          </p:cNvPr>
          <p:cNvSpPr txBox="1"/>
          <p:nvPr/>
        </p:nvSpPr>
        <p:spPr>
          <a:xfrm>
            <a:off x="1199291" y="1152425"/>
            <a:ext cx="279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NGC 1316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EF7C7-E101-431D-B7C3-3EB634F622F7}"/>
              </a:ext>
            </a:extLst>
          </p:cNvPr>
          <p:cNvSpPr txBox="1"/>
          <p:nvPr/>
        </p:nvSpPr>
        <p:spPr>
          <a:xfrm>
            <a:off x="9995785" y="4102283"/>
            <a:ext cx="279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NGC 1365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971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2B1270-B918-4A81-AF4A-944884E7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74" y="14887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Black Holes</a:t>
            </a:r>
          </a:p>
        </p:txBody>
      </p:sp>
      <p:sp>
        <p:nvSpPr>
          <p:cNvPr id="29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8D9D348-0DC3-4AF5-A409-4D74067761B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4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1731DE-58F4-46AB-A7AE-C5CE8C8A5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0573" y="190733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Massive enough to affect light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Named for their regions inside which light cannot escape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ED0615-CA9B-4F50-A76B-4790C7BF337F}"/>
              </a:ext>
            </a:extLst>
          </p:cNvPr>
          <p:cNvSpPr txBox="1"/>
          <p:nvPr/>
        </p:nvSpPr>
        <p:spPr>
          <a:xfrm>
            <a:off x="0" y="6678145"/>
            <a:ext cx="37689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/>
              <a:t>Image Credit: </a:t>
            </a:r>
            <a:r>
              <a:rPr lang="es-ES" sz="700" dirty="0"/>
              <a:t>ESA/Hubble &amp; NASA - https://www.spacetelescope.org/images/cygx1\_illust\_orig/</a:t>
            </a:r>
          </a:p>
        </p:txBody>
      </p:sp>
    </p:spTree>
    <p:extLst>
      <p:ext uri="{BB962C8B-B14F-4D97-AF65-F5344CB8AC3E}">
        <p14:creationId xmlns:p14="http://schemas.microsoft.com/office/powerpoint/2010/main" val="3628657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579F40-34C1-44CD-8680-B77A0A8B00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4" t="4853" r="24505" b="3856"/>
          <a:stretch/>
        </p:blipFill>
        <p:spPr>
          <a:xfrm>
            <a:off x="5965183" y="0"/>
            <a:ext cx="622681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12ABBC-A0CC-485B-B61F-508576F0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Types Of Black Holes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ED65BFE-56C8-4F84-B2FD-971ECB9E728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04997" y="2272143"/>
                <a:ext cx="4706803" cy="378883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000000"/>
                    </a:solidFill>
                  </a:rPr>
                  <a:t>Determined by mass and activity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000000"/>
                    </a:solidFill>
                  </a:rPr>
                  <a:t>Stellar-Mass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000000"/>
                    </a:solidFill>
                  </a:rPr>
                  <a:t>Extremely compact objects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3−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⨀</m:t>
                        </m:r>
                      </m:sub>
                    </m:sSub>
                  </m:oMath>
                </a14:m>
                <a:endParaRPr lang="en-US" sz="2000">
                  <a:solidFill>
                    <a:srgbClr val="000000"/>
                  </a:solidFill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000000"/>
                    </a:solidFill>
                  </a:rPr>
                  <a:t>Intermediate-Mass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b>
                      <m:sSub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⨀</m:t>
                        </m:r>
                      </m:sub>
                    </m:sSub>
                  </m:oMath>
                </a14:m>
                <a:endParaRPr lang="en-US" sz="2000">
                  <a:solidFill>
                    <a:srgbClr val="000000"/>
                  </a:solidFill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000000"/>
                    </a:solidFill>
                  </a:rPr>
                  <a:t>Supermassive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b>
                      <m:sSub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⨀</m:t>
                        </m:r>
                      </m:sub>
                    </m:sSub>
                  </m:oMath>
                </a14:m>
                <a:r>
                  <a:rPr lang="en-US" sz="2000">
                    <a:solidFill>
                      <a:srgbClr val="000000"/>
                    </a:solidFill>
                  </a:rPr>
                  <a:t> and larger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ED65BFE-56C8-4F84-B2FD-971ECB9E7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04997" y="2272143"/>
                <a:ext cx="4706803" cy="3788830"/>
              </a:xfrm>
              <a:blipFill>
                <a:blip r:embed="rId4"/>
                <a:stretch>
                  <a:fillRect l="-11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3148C69-766B-41A5-AA4D-6BB53A0DCC51}"/>
              </a:ext>
            </a:extLst>
          </p:cNvPr>
          <p:cNvSpPr txBox="1"/>
          <p:nvPr/>
        </p:nvSpPr>
        <p:spPr>
          <a:xfrm>
            <a:off x="8190584" y="0"/>
            <a:ext cx="40014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https://static.interestingengineering.com/images/uploads/sizes/interstellar_resize_md.jpg</a:t>
            </a:r>
          </a:p>
        </p:txBody>
      </p:sp>
    </p:spTree>
    <p:extLst>
      <p:ext uri="{BB962C8B-B14F-4D97-AF65-F5344CB8AC3E}">
        <p14:creationId xmlns:p14="http://schemas.microsoft.com/office/powerpoint/2010/main" val="245497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1ED1B7-5EDA-4DA7-A5E8-64F7095C2C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6" r="-2" b="19189"/>
          <a:stretch/>
        </p:blipFill>
        <p:spPr>
          <a:xfrm>
            <a:off x="-182887" y="-164595"/>
            <a:ext cx="6447707" cy="4622292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949EE-D304-4747-8ABC-B1EFB23971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2" r="677" b="2"/>
          <a:stretch/>
        </p:blipFill>
        <p:spPr>
          <a:xfrm>
            <a:off x="-186572" y="3184611"/>
            <a:ext cx="6447707" cy="384551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41E2C02-494F-4A6B-A67B-1D965948F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5F1A9-2918-4D40-9557-C85294E7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956750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General Relativity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FA3BD-55A8-420A-80C3-15B54DD24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4503" y="2146551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Introduced by Einstein in 1915 to address flaws in Newtonian mechanics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Solutions describe black holes, universe expansion, and many other phenomenon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Replaces Newtons forces with the theory that particles and photons travel along paths through curved spacetime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Curvature of spacetime caused by matter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Solutions determined by the metric tensor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DF9652-62E6-40A4-9CC2-0042FEB22025}"/>
              </a:ext>
            </a:extLst>
          </p:cNvPr>
          <p:cNvSpPr txBox="1"/>
          <p:nvPr/>
        </p:nvSpPr>
        <p:spPr>
          <a:xfrm>
            <a:off x="0" y="6685558"/>
            <a:ext cx="54252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700" dirty="0"/>
              <a:t>Image Credit: https://cdn.insidetheperimeter.ca/wp-content/uploads/2015/11/Albert_einstein_by_zuzahin-d5pcbug-WikiCommons-768x706.jpg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76DFE-28A2-4320-92D9-1A2BBFA74090}"/>
              </a:ext>
            </a:extLst>
          </p:cNvPr>
          <p:cNvSpPr txBox="1"/>
          <p:nvPr/>
        </p:nvSpPr>
        <p:spPr>
          <a:xfrm>
            <a:off x="0" y="6517340"/>
            <a:ext cx="37087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700" dirty="0"/>
              <a:t>Image Credit: https://cdn-images-1.medium.com/max/1000/1*H2TOpTVla4VCsGVuS2enAQ.jpeg</a:t>
            </a:r>
          </a:p>
        </p:txBody>
      </p:sp>
    </p:spTree>
    <p:extLst>
      <p:ext uri="{BB962C8B-B14F-4D97-AF65-F5344CB8AC3E}">
        <p14:creationId xmlns:p14="http://schemas.microsoft.com/office/powerpoint/2010/main" val="102319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E5210182-33A8-4FCA-9279-D49A89F4F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" r="14554" b="1"/>
          <a:stretch/>
        </p:blipFill>
        <p:spPr>
          <a:xfrm>
            <a:off x="6951840" y="2259996"/>
            <a:ext cx="5240160" cy="4404330"/>
          </a:xfrm>
          <a:custGeom>
            <a:avLst/>
            <a:gdLst>
              <a:gd name="connsiteX0" fmla="*/ 3140343 w 5485419"/>
              <a:gd name="connsiteY0" fmla="*/ 0 h 4610469"/>
              <a:gd name="connsiteX1" fmla="*/ 5360901 w 5485419"/>
              <a:gd name="connsiteY1" fmla="*/ 919786 h 4610469"/>
              <a:gd name="connsiteX2" fmla="*/ 5485419 w 5485419"/>
              <a:gd name="connsiteY2" fmla="*/ 1056789 h 4610469"/>
              <a:gd name="connsiteX3" fmla="*/ 5485419 w 5485419"/>
              <a:gd name="connsiteY3" fmla="*/ 4610469 h 4610469"/>
              <a:gd name="connsiteX4" fmla="*/ 366137 w 5485419"/>
              <a:gd name="connsiteY4" fmla="*/ 4610469 h 4610469"/>
              <a:gd name="connsiteX5" fmla="*/ 246784 w 5485419"/>
              <a:gd name="connsiteY5" fmla="*/ 4362707 h 4610469"/>
              <a:gd name="connsiteX6" fmla="*/ 0 w 5485419"/>
              <a:gd name="connsiteY6" fmla="*/ 3140344 h 4610469"/>
              <a:gd name="connsiteX7" fmla="*/ 3140343 w 5485419"/>
              <a:gd name="connsiteY7" fmla="*/ 0 h 461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5419" h="4610469">
                <a:moveTo>
                  <a:pt x="3140343" y="0"/>
                </a:moveTo>
                <a:cubicBezTo>
                  <a:pt x="4007525" y="0"/>
                  <a:pt x="4792611" y="351495"/>
                  <a:pt x="5360901" y="919786"/>
                </a:cubicBezTo>
                <a:lnTo>
                  <a:pt x="5485419" y="1056789"/>
                </a:lnTo>
                <a:lnTo>
                  <a:pt x="5485419" y="4610469"/>
                </a:lnTo>
                <a:lnTo>
                  <a:pt x="366137" y="4610469"/>
                </a:lnTo>
                <a:lnTo>
                  <a:pt x="246784" y="4362707"/>
                </a:lnTo>
                <a:cubicBezTo>
                  <a:pt x="87874" y="3987002"/>
                  <a:pt x="0" y="3573935"/>
                  <a:pt x="0" y="3140344"/>
                </a:cubicBezTo>
                <a:cubicBezTo>
                  <a:pt x="0" y="1405980"/>
                  <a:pt x="1405980" y="0"/>
                  <a:pt x="3140343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37BAF8-EA97-496B-9DF6-3D53B6A19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C2138-0843-431A-9F31-D271C3BF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406" y="1212258"/>
            <a:ext cx="5290594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Schwarzschild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CEF9901-E75E-493E-9C30-0B2A9CB321E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05407" y="2756306"/>
                <a:ext cx="6146433" cy="3073349"/>
              </a:xfrm>
            </p:spPr>
            <p:txBody>
              <a:bodyPr/>
              <a:lstStyle/>
              <a:p>
                <a:r>
                  <a:rPr lang="en-CA" dirty="0"/>
                  <a:t>Non-rotating and spherically symmetric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𝐵𝑙𝑎𝑐𝑘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𝐻𝑜𝑙𝑒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𝑀𝑎𝑠𝑠</m:t>
                    </m:r>
                  </m:oMath>
                </a14:m>
                <a:endParaRPr lang="en-CA" dirty="0"/>
              </a:p>
              <a:p>
                <a:r>
                  <a:rPr lang="en-US" dirty="0"/>
                  <a:t>T</a:t>
                </a:r>
                <a:r>
                  <a:rPr lang="en-CA" dirty="0"/>
                  <a:t>he two mathematical problem 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CA" dirty="0"/>
                  <a:t> correspond to the singularity and event horizon respectively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CEF9901-E75E-493E-9C30-0B2A9CB32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05407" y="2756306"/>
                <a:ext cx="6146433" cy="3073349"/>
              </a:xfrm>
              <a:blipFill>
                <a:blip r:embed="rId4"/>
                <a:stretch>
                  <a:fillRect l="-1786" t="-3175" r="-13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A92026-E864-4626-80CB-BC5162D32C83}"/>
              </a:ext>
            </a:extLst>
          </p:cNvPr>
          <p:cNvSpPr txBox="1"/>
          <p:nvPr/>
        </p:nvSpPr>
        <p:spPr>
          <a:xfrm>
            <a:off x="8072846" y="6651861"/>
            <a:ext cx="4119154" cy="206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700" dirty="0"/>
              <a:t>Image Credit: https://weinsteing.wordpress.com/2017/12/14/the-geodesics-of-the-schwarzschild-metric-3/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5F723-DCBE-4D1D-975E-0152C985A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934" y="574766"/>
            <a:ext cx="4165859" cy="21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51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1361</Words>
  <Application>Microsoft Office PowerPoint</Application>
  <PresentationFormat>Widescreen</PresentationFormat>
  <Paragraphs>171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Times New Roman</vt:lpstr>
      <vt:lpstr>Office Theme</vt:lpstr>
      <vt:lpstr>Investigating Supermassive Black Holes and Their Variability Using Structure Functions</vt:lpstr>
      <vt:lpstr>A brief introduction to the universe</vt:lpstr>
      <vt:lpstr>PowerPoint Presentation</vt:lpstr>
      <vt:lpstr>PowerPoint Presentation</vt:lpstr>
      <vt:lpstr>PowerPoint Presentation</vt:lpstr>
      <vt:lpstr>Black Holes</vt:lpstr>
      <vt:lpstr>Types Of Black Holes</vt:lpstr>
      <vt:lpstr>General Relativity</vt:lpstr>
      <vt:lpstr>Schwarzschild Solution</vt:lpstr>
      <vt:lpstr>Kerr Solution</vt:lpstr>
      <vt:lpstr>Kerr Solution Structure</vt:lpstr>
      <vt:lpstr>PowerPoint Presentation</vt:lpstr>
      <vt:lpstr>How we see AGN</vt:lpstr>
      <vt:lpstr>AGN Emission Spectra</vt:lpstr>
      <vt:lpstr>Types of AGN</vt:lpstr>
      <vt:lpstr>PowerPoint Presentation</vt:lpstr>
      <vt:lpstr>PowerPoint Presentation</vt:lpstr>
      <vt:lpstr>PowerPoint Presentation</vt:lpstr>
      <vt:lpstr>Mkn 335 Lightcurves</vt:lpstr>
      <vt:lpstr>Structure Function</vt:lpstr>
      <vt:lpstr>Structure Function</vt:lpstr>
      <vt:lpstr>Writing a Structure Function Program</vt:lpstr>
      <vt:lpstr>Mkn 335 Results</vt:lpstr>
      <vt:lpstr>Mkn 335 Results</vt:lpstr>
      <vt:lpstr>Mkn 335 Timescales</vt:lpstr>
      <vt:lpstr>Current and Future Work</vt:lpstr>
      <vt:lpstr>3C 273</vt:lpstr>
      <vt:lpstr>3C 279</vt:lpstr>
      <vt:lpstr>Fairall 9</vt:lpstr>
      <vt:lpstr>Mkn 79</vt:lpstr>
      <vt:lpstr>Mkn 110</vt:lpstr>
      <vt:lpstr>NGC 4051</vt:lpstr>
      <vt:lpstr>Future Work</vt:lpstr>
      <vt:lpstr>Thanks and Acknowledgements</vt:lpstr>
      <vt:lpstr>PowerPoint Presentation</vt:lpstr>
      <vt:lpstr>Mkn 335 Results</vt:lpstr>
      <vt:lpstr>Schwarzschild Solution </vt:lpstr>
      <vt:lpstr>Kerr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Supermassive Black Holes and Their Variability Using Structure Functions</dc:title>
  <dc:creator>Derek Blue</dc:creator>
  <cp:lastModifiedBy>Derek Blue</cp:lastModifiedBy>
  <cp:revision>2</cp:revision>
  <dcterms:created xsi:type="dcterms:W3CDTF">2019-04-07T20:53:24Z</dcterms:created>
  <dcterms:modified xsi:type="dcterms:W3CDTF">2019-04-07T21:01:54Z</dcterms:modified>
</cp:coreProperties>
</file>